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87" r:id="rId4"/>
    <p:sldId id="290" r:id="rId5"/>
    <p:sldId id="292" r:id="rId6"/>
    <p:sldId id="293" r:id="rId7"/>
    <p:sldId id="354" r:id="rId8"/>
    <p:sldId id="356" r:id="rId9"/>
    <p:sldId id="362" r:id="rId10"/>
    <p:sldId id="363" r:id="rId11"/>
    <p:sldId id="351" r:id="rId12"/>
    <p:sldId id="353" r:id="rId13"/>
    <p:sldId id="296" r:id="rId14"/>
    <p:sldId id="294" r:id="rId15"/>
    <p:sldId id="284" r:id="rId16"/>
    <p:sldId id="276" r:id="rId17"/>
    <p:sldId id="297" r:id="rId18"/>
    <p:sldId id="355" r:id="rId19"/>
    <p:sldId id="301" r:id="rId20"/>
    <p:sldId id="299" r:id="rId21"/>
    <p:sldId id="307" r:id="rId22"/>
    <p:sldId id="298" r:id="rId23"/>
    <p:sldId id="300" r:id="rId24"/>
    <p:sldId id="308" r:id="rId25"/>
    <p:sldId id="288" r:id="rId26"/>
    <p:sldId id="272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8" autoAdjust="0"/>
    <p:restoredTop sz="94681"/>
  </p:normalViewPr>
  <p:slideViewPr>
    <p:cSldViewPr>
      <p:cViewPr varScale="1">
        <p:scale>
          <a:sx n="107" d="100"/>
          <a:sy n="107" d="100"/>
        </p:scale>
        <p:origin x="90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03813-C580-4C35-8FB6-1A7DCC2359D1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DD568-8F47-4A50-AF4C-4CE4122B33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90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DD568-8F47-4A50-AF4C-4CE4122B33AE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574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9420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834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9023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338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1537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020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466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6443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0454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0788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DD568-8F47-4A50-AF4C-4CE4122B33AE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55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DD568-8F47-4A50-AF4C-4CE4122B33AE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11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08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3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7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38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33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5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57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07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32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87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41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5F32-3892-4ED2-8FC9-47E19ACAAD65}" type="datetimeFigureOut">
              <a:rPr lang="pt-BR" smtClean="0"/>
              <a:pPr/>
              <a:t>14/06/2023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16B08-AF2B-4148-B36F-7DFF99738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52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cursosextensao.usp.br/course/view.php?id=3210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71664" y="2348880"/>
            <a:ext cx="8280920" cy="1827635"/>
          </a:xfrm>
        </p:spPr>
        <p:txBody>
          <a:bodyPr>
            <a:noAutofit/>
          </a:bodyPr>
          <a:lstStyle/>
          <a:p>
            <a:r>
              <a:rPr lang="pt-BR" sz="3600" dirty="0"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Superintendência de Gestão Ambiental</a:t>
            </a:r>
            <a:br>
              <a:rPr lang="pt-BR" sz="3600" dirty="0"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</a:br>
            <a:endParaRPr lang="pt-BR" sz="3600" dirty="0"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83"/>
          <a:stretch/>
        </p:blipFill>
        <p:spPr>
          <a:xfrm>
            <a:off x="-1" y="-14928"/>
            <a:ext cx="2495807" cy="687292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3071664" y="160384"/>
            <a:ext cx="1575003" cy="145322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74977" y="422795"/>
            <a:ext cx="526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UNIVERSIDADE DE SÃO PAULO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259855" y="454967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 dirty="0">
                <a:ea typeface="Times New Roman" panose="02020603050405020304" pitchFamily="18" charset="0"/>
              </a:rPr>
              <a:t>Professora Patrícia Iglecias</a:t>
            </a:r>
          </a:p>
        </p:txBody>
      </p:sp>
      <p:pic>
        <p:nvPicPr>
          <p:cNvPr id="8" name="Google Shape;88;p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9969044" y="330733"/>
            <a:ext cx="1589973" cy="1100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04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t="17351" r="21246" b="22790"/>
          <a:stretch/>
        </p:blipFill>
        <p:spPr>
          <a:xfrm>
            <a:off x="10776520" y="143764"/>
            <a:ext cx="1187995" cy="12631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C08D594-6F1D-0D9D-FB3F-A7D2002F42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b="10235"/>
          <a:stretch/>
        </p:blipFill>
        <p:spPr>
          <a:xfrm rot="10800000">
            <a:off x="6045781" y="2416862"/>
            <a:ext cx="5994043" cy="362534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6B4347C-8375-6A2A-54A5-11C59796BF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54599" r="14882" b="13867"/>
          <a:stretch/>
        </p:blipFill>
        <p:spPr>
          <a:xfrm>
            <a:off x="335360" y="2975371"/>
            <a:ext cx="5598057" cy="3066717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B1D634F-2201-07D0-F5BC-229FFC6142F7}"/>
              </a:ext>
            </a:extLst>
          </p:cNvPr>
          <p:cNvCxnSpPr>
            <a:cxnSpLocks/>
          </p:cNvCxnSpPr>
          <p:nvPr/>
        </p:nvCxnSpPr>
        <p:spPr>
          <a:xfrm>
            <a:off x="1709925" y="2919749"/>
            <a:ext cx="1113272" cy="17419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420FFB8E-CEFE-5084-10CE-4A8C4C5B5443}"/>
              </a:ext>
            </a:extLst>
          </p:cNvPr>
          <p:cNvCxnSpPr>
            <a:cxnSpLocks/>
          </p:cNvCxnSpPr>
          <p:nvPr/>
        </p:nvCxnSpPr>
        <p:spPr>
          <a:xfrm>
            <a:off x="2246133" y="2611972"/>
            <a:ext cx="402489" cy="6323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6A202B3-5D4D-30CF-34C3-B0B1F1552978}"/>
              </a:ext>
            </a:extLst>
          </p:cNvPr>
          <p:cNvSpPr txBox="1"/>
          <p:nvPr/>
        </p:nvSpPr>
        <p:spPr>
          <a:xfrm>
            <a:off x="8040215" y="1652559"/>
            <a:ext cx="4000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Baskerville Old Face" panose="02020602080505020303" pitchFamily="18" charset="0"/>
              </a:rPr>
              <a:t>Condução do experimento no Instituo de Energia e Ambiente/USP:</a:t>
            </a:r>
            <a:endParaRPr lang="en-US" sz="20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80402BB-E3B6-6CD5-5A91-8AEF98658860}"/>
              </a:ext>
            </a:extLst>
          </p:cNvPr>
          <p:cNvSpPr txBox="1"/>
          <p:nvPr/>
        </p:nvSpPr>
        <p:spPr>
          <a:xfrm>
            <a:off x="1503998" y="6037034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 err="1">
                <a:latin typeface="Baskerville Old Face" panose="02020602080505020303" pitchFamily="18" charset="0"/>
              </a:rPr>
              <a:t>Tecnossolo</a:t>
            </a:r>
            <a:r>
              <a:rPr lang="pt-BR" sz="2000" dirty="0">
                <a:latin typeface="Baskerville Old Face" panose="02020602080505020303" pitchFamily="18" charset="0"/>
              </a:rPr>
              <a:t>: rejeitos de mineração + condicionadores  </a:t>
            </a:r>
            <a:endParaRPr lang="en-US" sz="2000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41845A5-22C6-3A6E-2BFB-A246B2EDD43C}"/>
              </a:ext>
            </a:extLst>
          </p:cNvPr>
          <p:cNvSpPr txBox="1"/>
          <p:nvPr/>
        </p:nvSpPr>
        <p:spPr>
          <a:xfrm>
            <a:off x="3703102" y="3348365"/>
            <a:ext cx="1629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  <a:ea typeface="Calibri" panose="020F0502020204030204" pitchFamily="34" charset="0"/>
              </a:rPr>
              <a:t>Vegetação</a:t>
            </a:r>
            <a:r>
              <a:rPr lang="en-US" dirty="0"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95707B3-5D34-211B-CB67-308ECCD381F2}"/>
              </a:ext>
            </a:extLst>
          </p:cNvPr>
          <p:cNvSpPr txBox="1"/>
          <p:nvPr/>
        </p:nvSpPr>
        <p:spPr>
          <a:xfrm>
            <a:off x="2529602" y="2611972"/>
            <a:ext cx="1629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a typeface="Calibri" panose="020F0502020204030204" pitchFamily="34" charset="0"/>
              </a:rPr>
              <a:t>fotossíntese</a:t>
            </a:r>
            <a:endParaRPr lang="en-US" sz="1400" i="1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86D8124-D3CC-FBE4-8E73-4C3E6A11E113}"/>
              </a:ext>
            </a:extLst>
          </p:cNvPr>
          <p:cNvSpPr txBox="1"/>
          <p:nvPr/>
        </p:nvSpPr>
        <p:spPr>
          <a:xfrm>
            <a:off x="328265" y="3271421"/>
            <a:ext cx="1931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a typeface="Calibri" panose="020F0502020204030204" pitchFamily="34" charset="0"/>
              </a:rPr>
              <a:t>matéria orgânica </a:t>
            </a:r>
            <a:endParaRPr lang="en-US" sz="1400" i="1" dirty="0"/>
          </a:p>
          <a:p>
            <a:r>
              <a:rPr lang="en-US" sz="1400" i="1" dirty="0">
                <a:ea typeface="Calibri" panose="020F0502020204030204" pitchFamily="34" charset="0"/>
              </a:rPr>
              <a:t>carbonatação mineral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B1D634F-2201-07D0-F5BC-229FFC6142F7}"/>
              </a:ext>
            </a:extLst>
          </p:cNvPr>
          <p:cNvCxnSpPr>
            <a:cxnSpLocks/>
          </p:cNvCxnSpPr>
          <p:nvPr/>
        </p:nvCxnSpPr>
        <p:spPr>
          <a:xfrm>
            <a:off x="7187421" y="2611972"/>
            <a:ext cx="1106109" cy="128188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20FFB8E-CEFE-5084-10CE-4A8C4C5B5443}"/>
              </a:ext>
            </a:extLst>
          </p:cNvPr>
          <p:cNvCxnSpPr>
            <a:cxnSpLocks/>
          </p:cNvCxnSpPr>
          <p:nvPr/>
        </p:nvCxnSpPr>
        <p:spPr>
          <a:xfrm>
            <a:off x="6754496" y="2903022"/>
            <a:ext cx="304128" cy="95481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Elipse 8"/>
          <p:cNvSpPr/>
          <p:nvPr/>
        </p:nvSpPr>
        <p:spPr>
          <a:xfrm>
            <a:off x="5933417" y="1584229"/>
            <a:ext cx="1458727" cy="13763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CO</a:t>
            </a:r>
            <a:r>
              <a:rPr lang="pt-BR" sz="3600" b="1" baseline="-25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2</a:t>
            </a:r>
            <a:endParaRPr lang="en-US" sz="3600" b="1" baseline="-25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881574" y="1702374"/>
            <a:ext cx="1458727" cy="13763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CO</a:t>
            </a:r>
            <a:r>
              <a:rPr lang="pt-BR" sz="3600" b="1" baseline="-25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2</a:t>
            </a:r>
            <a:endParaRPr lang="en-US" sz="3600" b="1" baseline="-25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A79A255-F925-F6C3-5CDD-70AD45865E62}"/>
              </a:ext>
            </a:extLst>
          </p:cNvPr>
          <p:cNvSpPr txBox="1"/>
          <p:nvPr/>
        </p:nvSpPr>
        <p:spPr>
          <a:xfrm>
            <a:off x="1736687" y="133732"/>
            <a:ext cx="8132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3. Estratégia para captura de CO2 associada à recuperação de áreas degradadas da mineração</a:t>
            </a:r>
          </a:p>
          <a:p>
            <a:pPr algn="ctr"/>
            <a:r>
              <a:rPr lang="it-IT" sz="2400" dirty="0"/>
              <a:t>Jéssica Weiler/Colombo Tassinari</a:t>
            </a:r>
          </a:p>
        </p:txBody>
      </p:sp>
    </p:spTree>
    <p:extLst>
      <p:ext uri="{BB962C8B-B14F-4D97-AF65-F5344CB8AC3E}">
        <p14:creationId xmlns:p14="http://schemas.microsoft.com/office/powerpoint/2010/main" val="1818111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1"/>
            <a:ext cx="12192000" cy="141763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t="17351" r="21246" b="22790"/>
          <a:stretch/>
        </p:blipFill>
        <p:spPr>
          <a:xfrm>
            <a:off x="10776520" y="143764"/>
            <a:ext cx="1187995" cy="12631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96E126B-8DBA-4042-88AD-21C3E22A89BA}"/>
              </a:ext>
            </a:extLst>
          </p:cNvPr>
          <p:cNvGrpSpPr/>
          <p:nvPr/>
        </p:nvGrpSpPr>
        <p:grpSpPr>
          <a:xfrm>
            <a:off x="88921" y="2001658"/>
            <a:ext cx="9349391" cy="4864871"/>
            <a:chOff x="2043387" y="1536163"/>
            <a:chExt cx="9349391" cy="4864871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CFA6D23B-1853-455E-85F0-E7FA3C7C4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62339">
              <a:off x="3007086" y="1536163"/>
              <a:ext cx="3508806" cy="4148274"/>
            </a:xfrm>
            <a:prstGeom prst="rect">
              <a:avLst/>
            </a:prstGeom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85D5A4F2-C88D-45F1-B0E3-FC46231D2BA0}"/>
                </a:ext>
              </a:extLst>
            </p:cNvPr>
            <p:cNvGrpSpPr/>
            <p:nvPr/>
          </p:nvGrpSpPr>
          <p:grpSpPr>
            <a:xfrm>
              <a:off x="2043387" y="1650877"/>
              <a:ext cx="9349391" cy="4750157"/>
              <a:chOff x="1361838" y="1712890"/>
              <a:chExt cx="9349391" cy="4750157"/>
            </a:xfrm>
          </p:grpSpPr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2C903681-E00C-4577-8BCA-5CE26A5C64BD}"/>
                  </a:ext>
                </a:extLst>
              </p:cNvPr>
              <p:cNvSpPr/>
              <p:nvPr/>
            </p:nvSpPr>
            <p:spPr>
              <a:xfrm>
                <a:off x="2955089" y="2000336"/>
                <a:ext cx="2641163" cy="3466836"/>
              </a:xfrm>
              <a:prstGeom prst="ellipse">
                <a:avLst/>
              </a:prstGeom>
              <a:noFill/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9DBF0560-48EC-4294-89B0-008D93652AAE}"/>
                  </a:ext>
                </a:extLst>
              </p:cNvPr>
              <p:cNvSpPr/>
              <p:nvPr/>
            </p:nvSpPr>
            <p:spPr>
              <a:xfrm>
                <a:off x="5364050" y="1908345"/>
                <a:ext cx="4320001" cy="787341"/>
              </a:xfrm>
              <a:prstGeom prst="roundRect">
                <a:avLst/>
              </a:prstGeom>
              <a:solidFill>
                <a:srgbClr val="175A8A"/>
              </a:solidFill>
              <a:ln>
                <a:solidFill>
                  <a:srgbClr val="175A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  <a:p>
                <a:r>
                  <a:rPr lang="pt-BR" b="1" dirty="0"/>
                  <a:t>Inserção</a:t>
                </a:r>
                <a:r>
                  <a:rPr lang="pt-BR" dirty="0"/>
                  <a:t> de fontes renováveis de energia e tratamento dos resíduos orgânicos no </a:t>
                </a:r>
                <a:r>
                  <a:rPr lang="pt-BR" b="1" dirty="0"/>
                  <a:t>Campus</a:t>
                </a:r>
              </a:p>
              <a:p>
                <a:pPr algn="ctr"/>
                <a:endParaRPr lang="pt-BR" dirty="0"/>
              </a:p>
            </p:txBody>
          </p:sp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1179FCBD-6B2F-4478-9BED-E4CD269A965A}"/>
                  </a:ext>
                </a:extLst>
              </p:cNvPr>
              <p:cNvSpPr/>
              <p:nvPr/>
            </p:nvSpPr>
            <p:spPr>
              <a:xfrm>
                <a:off x="5677181" y="2897624"/>
                <a:ext cx="5034048" cy="873548"/>
              </a:xfrm>
              <a:prstGeom prst="roundRect">
                <a:avLst/>
              </a:prstGeom>
              <a:solidFill>
                <a:srgbClr val="3D9755"/>
              </a:solidFill>
              <a:ln>
                <a:solidFill>
                  <a:srgbClr val="3D97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pt-BR" dirty="0">
                  <a:solidFill>
                    <a:schemeClr val="bg1"/>
                  </a:solidFill>
                </a:endParaRPr>
              </a:p>
              <a:p>
                <a:r>
                  <a:rPr lang="pt-BR" dirty="0">
                    <a:solidFill>
                      <a:schemeClr val="bg1"/>
                    </a:solidFill>
                  </a:rPr>
                  <a:t>Demonstração do </a:t>
                </a:r>
                <a:r>
                  <a:rPr lang="pt-BR" b="1" dirty="0">
                    <a:solidFill>
                      <a:schemeClr val="bg1"/>
                    </a:solidFill>
                  </a:rPr>
                  <a:t>conceito</a:t>
                </a:r>
                <a:r>
                  <a:rPr lang="pt-BR" dirty="0">
                    <a:solidFill>
                      <a:schemeClr val="bg1"/>
                    </a:solidFill>
                  </a:rPr>
                  <a:t> de pacote tecnológico integrado em escala industrial de </a:t>
                </a:r>
                <a:r>
                  <a:rPr lang="pt-BR" b="1" dirty="0">
                    <a:solidFill>
                      <a:schemeClr val="bg1"/>
                    </a:solidFill>
                  </a:rPr>
                  <a:t>serviços ambientais e energéticos </a:t>
                </a:r>
                <a:r>
                  <a:rPr lang="pt-BR" dirty="0">
                    <a:solidFill>
                      <a:schemeClr val="bg1"/>
                    </a:solidFill>
                  </a:rPr>
                  <a:t>replicável em cidades.</a:t>
                </a:r>
              </a:p>
              <a:p>
                <a:endParaRPr lang="pt-BR" dirty="0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B111372-6DC8-4F00-990F-F05D9D310E5B}"/>
                  </a:ext>
                </a:extLst>
              </p:cNvPr>
              <p:cNvSpPr/>
              <p:nvPr/>
            </p:nvSpPr>
            <p:spPr>
              <a:xfrm>
                <a:off x="1361838" y="1712890"/>
                <a:ext cx="3363916" cy="47501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C9C992F7-55DF-4FA0-B809-365722581DC6}"/>
                  </a:ext>
                </a:extLst>
              </p:cNvPr>
              <p:cNvSpPr/>
              <p:nvPr/>
            </p:nvSpPr>
            <p:spPr>
              <a:xfrm>
                <a:off x="5677181" y="4040089"/>
                <a:ext cx="5023072" cy="631007"/>
              </a:xfrm>
              <a:prstGeom prst="roundRect">
                <a:avLst/>
              </a:prstGeom>
              <a:solidFill>
                <a:srgbClr val="175A8A"/>
              </a:solidFill>
              <a:ln>
                <a:solidFill>
                  <a:srgbClr val="175A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b="1" dirty="0"/>
                  <a:t>Padronização</a:t>
                </a:r>
                <a:r>
                  <a:rPr lang="pt-BR" dirty="0"/>
                  <a:t> de procedimentos e </a:t>
                </a:r>
                <a:r>
                  <a:rPr lang="pt-BR" b="1" dirty="0"/>
                  <a:t>formação </a:t>
                </a:r>
                <a:r>
                  <a:rPr lang="pt-BR" dirty="0"/>
                  <a:t>de recursos humanos</a:t>
                </a:r>
              </a:p>
            </p:txBody>
          </p:sp>
          <p:sp>
            <p:nvSpPr>
              <p:cNvPr id="19" name="Retângulo: Cantos Arredondados 18">
                <a:extLst>
                  <a:ext uri="{FF2B5EF4-FFF2-40B4-BE49-F238E27FC236}">
                    <a16:creationId xmlns:a16="http://schemas.microsoft.com/office/drawing/2014/main" id="{CD4D0763-6C13-4A3B-9542-4C6428C72ADE}"/>
                  </a:ext>
                </a:extLst>
              </p:cNvPr>
              <p:cNvSpPr/>
              <p:nvPr/>
            </p:nvSpPr>
            <p:spPr>
              <a:xfrm>
                <a:off x="5282806" y="5019165"/>
                <a:ext cx="4320000" cy="584774"/>
              </a:xfrm>
              <a:prstGeom prst="roundRect">
                <a:avLst/>
              </a:prstGeom>
              <a:solidFill>
                <a:srgbClr val="3D9755"/>
              </a:solidFill>
              <a:ln>
                <a:solidFill>
                  <a:srgbClr val="3D97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dirty="0"/>
                  <a:t>Estudos de </a:t>
                </a:r>
                <a:r>
                  <a:rPr lang="pt-BR" b="1" dirty="0"/>
                  <a:t>adequação</a:t>
                </a:r>
                <a:r>
                  <a:rPr lang="pt-BR" dirty="0"/>
                  <a:t> e uso de digestato como </a:t>
                </a:r>
                <a:r>
                  <a:rPr lang="pt-BR" b="1" dirty="0" err="1"/>
                  <a:t>biofertilizante</a:t>
                </a:r>
                <a:endParaRPr lang="pt-BR" b="1" dirty="0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755454C2-DC61-479B-8A64-BAE416E89AD9}"/>
                  </a:ext>
                </a:extLst>
              </p:cNvPr>
              <p:cNvSpPr/>
              <p:nvPr/>
            </p:nvSpPr>
            <p:spPr>
              <a:xfrm>
                <a:off x="5021854" y="2261484"/>
                <a:ext cx="114416" cy="122881"/>
              </a:xfrm>
              <a:prstGeom prst="ellipse">
                <a:avLst/>
              </a:prstGeom>
              <a:solidFill>
                <a:srgbClr val="175A8A"/>
              </a:solidFill>
              <a:ln>
                <a:solidFill>
                  <a:srgbClr val="175A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A9E74D7E-B808-42DB-BDD8-8470CE18AD94}"/>
                  </a:ext>
                </a:extLst>
              </p:cNvPr>
              <p:cNvSpPr/>
              <p:nvPr/>
            </p:nvSpPr>
            <p:spPr>
              <a:xfrm>
                <a:off x="5492138" y="3286699"/>
                <a:ext cx="114416" cy="122881"/>
              </a:xfrm>
              <a:prstGeom prst="ellipse">
                <a:avLst/>
              </a:prstGeom>
              <a:solidFill>
                <a:srgbClr val="3D9755"/>
              </a:solidFill>
              <a:ln>
                <a:solidFill>
                  <a:srgbClr val="3D97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77E47775-B42D-4BF8-9D05-B815D14431A6}"/>
                  </a:ext>
                </a:extLst>
              </p:cNvPr>
              <p:cNvSpPr/>
              <p:nvPr/>
            </p:nvSpPr>
            <p:spPr>
              <a:xfrm>
                <a:off x="5463222" y="4302338"/>
                <a:ext cx="114416" cy="122881"/>
              </a:xfrm>
              <a:prstGeom prst="ellipse">
                <a:avLst/>
              </a:prstGeom>
              <a:solidFill>
                <a:srgbClr val="175A8A"/>
              </a:solidFill>
              <a:ln>
                <a:solidFill>
                  <a:srgbClr val="175A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A96AC205-A014-4F86-AF95-9A51A380150A}"/>
                  </a:ext>
                </a:extLst>
              </p:cNvPr>
              <p:cNvSpPr/>
              <p:nvPr/>
            </p:nvSpPr>
            <p:spPr>
              <a:xfrm>
                <a:off x="4978935" y="5114572"/>
                <a:ext cx="114416" cy="122881"/>
              </a:xfrm>
              <a:prstGeom prst="ellipse">
                <a:avLst/>
              </a:prstGeom>
              <a:solidFill>
                <a:srgbClr val="3D9755"/>
              </a:solidFill>
              <a:ln>
                <a:solidFill>
                  <a:srgbClr val="3D97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6" name="Imagem 25" descr="Uma imagem contendo mesa, computador, pequeno, área&#10;&#10;Descrição gerada automaticamente">
            <a:extLst>
              <a:ext uri="{FF2B5EF4-FFF2-40B4-BE49-F238E27FC236}">
                <a16:creationId xmlns:a16="http://schemas.microsoft.com/office/drawing/2014/main" id="{68091918-36FA-43FA-8CF5-5ACCC7E59A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5" y="2466025"/>
            <a:ext cx="4077254" cy="3129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884BCD-944E-4698-BA6F-D9C54B3CD9C9}"/>
              </a:ext>
            </a:extLst>
          </p:cNvPr>
          <p:cNvSpPr txBox="1"/>
          <p:nvPr/>
        </p:nvSpPr>
        <p:spPr>
          <a:xfrm>
            <a:off x="8067108" y="2313762"/>
            <a:ext cx="3900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361 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toneladas de resíduos já processados,</a:t>
            </a:r>
          </a:p>
          <a:p>
            <a:pPr lvl="1"/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- 50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MWh produzidos;</a:t>
            </a:r>
          </a:p>
          <a:p>
            <a:pPr lvl="1"/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Potencial de processar 20 t/dia de resíduos;</a:t>
            </a:r>
            <a:endParaRPr lang="pt-BR" sz="1400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771A800A-AEA2-4E6A-A25D-DDE48AE39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5419" y="5715034"/>
            <a:ext cx="1696190" cy="9541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4C940C-2CCA-426C-962B-5C221ECF4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497" y="6043205"/>
            <a:ext cx="1609277" cy="792000"/>
          </a:xfrm>
          <a:prstGeom prst="rect">
            <a:avLst/>
          </a:prstGeom>
        </p:spPr>
      </p:pic>
      <p:pic>
        <p:nvPicPr>
          <p:cNvPr id="10" name="Google Shape;88;p1">
            <a:extLst>
              <a:ext uri="{FF2B5EF4-FFF2-40B4-BE49-F238E27FC236}">
                <a16:creationId xmlns:a16="http://schemas.microsoft.com/office/drawing/2014/main" id="{F5C77B07-F526-466B-A813-2C2FFB7CE2B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4196" y="6200811"/>
            <a:ext cx="1828723" cy="6059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2F8B225-D3E6-4ACF-87CE-ED4819AAFA7F}"/>
              </a:ext>
            </a:extLst>
          </p:cNvPr>
          <p:cNvSpPr txBox="1"/>
          <p:nvPr/>
        </p:nvSpPr>
        <p:spPr>
          <a:xfrm>
            <a:off x="9484212" y="3339350"/>
            <a:ext cx="2834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- Demonstração da </a:t>
            </a:r>
            <a:r>
              <a:rPr lang="pt-BR" sz="1400" b="1" dirty="0"/>
              <a:t>viabilidade</a:t>
            </a:r>
            <a:r>
              <a:rPr lang="pt-BR" sz="1400" dirty="0"/>
              <a:t> técnico e econômica;</a:t>
            </a:r>
          </a:p>
          <a:p>
            <a:r>
              <a:rPr lang="pt-BR" sz="1400" dirty="0"/>
              <a:t>- </a:t>
            </a:r>
            <a:r>
              <a:rPr lang="pt-BR" sz="1400" b="1" dirty="0"/>
              <a:t>Desafios</a:t>
            </a:r>
            <a:r>
              <a:rPr lang="pt-BR" sz="1400" dirty="0"/>
              <a:t> e barreiras tecnológicas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DBEDB7C-FA8A-41D5-AEC8-174D08085D52}"/>
              </a:ext>
            </a:extLst>
          </p:cNvPr>
          <p:cNvSpPr txBox="1"/>
          <p:nvPr/>
        </p:nvSpPr>
        <p:spPr>
          <a:xfrm>
            <a:off x="161684" y="1516445"/>
            <a:ext cx="11887526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Principais ações do projeto e sua importância para cadeia do </a:t>
            </a:r>
            <a:r>
              <a:rPr lang="pt-BR" b="1" dirty="0">
                <a:solidFill>
                  <a:schemeClr val="tx2"/>
                </a:solidFill>
              </a:rPr>
              <a:t>biogás</a:t>
            </a:r>
            <a:r>
              <a:rPr lang="pt-BR" dirty="0"/>
              <a:t>: atuação do programa </a:t>
            </a:r>
            <a:r>
              <a:rPr lang="pt-BR" b="1" dirty="0" err="1">
                <a:solidFill>
                  <a:schemeClr val="tx2"/>
                </a:solidFill>
              </a:rPr>
              <a:t>USPSusten</a:t>
            </a:r>
            <a:r>
              <a:rPr lang="pt-BR" b="1" dirty="0">
                <a:solidFill>
                  <a:schemeClr val="tx2"/>
                </a:solidFill>
              </a:rPr>
              <a:t> </a:t>
            </a:r>
            <a:r>
              <a:rPr lang="pt-BR" dirty="0"/>
              <a:t>na </a:t>
            </a:r>
            <a:r>
              <a:rPr lang="pt-BR" b="1" dirty="0"/>
              <a:t>Usina de Produção de Bioenergia e </a:t>
            </a:r>
            <a:r>
              <a:rPr lang="pt-BR" b="1" dirty="0" err="1"/>
              <a:t>Biofertilizantes</a:t>
            </a:r>
            <a:r>
              <a:rPr lang="pt-BR" b="1" dirty="0"/>
              <a:t> com resíduos orgânicos</a:t>
            </a:r>
            <a:r>
              <a:rPr lang="pt-BR" dirty="0"/>
              <a:t>: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4E997A5-65DB-402D-B5B8-B8488A7A163B}"/>
              </a:ext>
            </a:extLst>
          </p:cNvPr>
          <p:cNvSpPr txBox="1"/>
          <p:nvPr/>
        </p:nvSpPr>
        <p:spPr>
          <a:xfrm>
            <a:off x="8287244" y="5217674"/>
            <a:ext cx="39963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- </a:t>
            </a:r>
            <a:r>
              <a:rPr lang="pt-BR" sz="1400" b="1" dirty="0"/>
              <a:t>Aprovação</a:t>
            </a:r>
            <a:r>
              <a:rPr lang="pt-BR" sz="1400" dirty="0"/>
              <a:t> de projeto na chamada MCTI/CNPq/CT-</a:t>
            </a:r>
          </a:p>
          <a:p>
            <a:r>
              <a:rPr lang="pt-BR" sz="1400" dirty="0"/>
              <a:t>    AGRO no 32/2022;</a:t>
            </a:r>
          </a:p>
          <a:p>
            <a:r>
              <a:rPr lang="pt-BR" sz="1400" dirty="0"/>
              <a:t>- Sistemas de </a:t>
            </a:r>
            <a:r>
              <a:rPr lang="pt-BR" sz="1400" b="1" dirty="0"/>
              <a:t>hidroponia</a:t>
            </a:r>
            <a:r>
              <a:rPr lang="pt-BR" sz="1400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sz="1400" dirty="0"/>
              <a:t>Cultivo em </a:t>
            </a:r>
            <a:r>
              <a:rPr lang="pt-BR" sz="1400" b="1" dirty="0"/>
              <a:t>hortas</a:t>
            </a:r>
            <a:r>
              <a:rPr lang="pt-BR" sz="1400" dirty="0"/>
              <a:t> </a:t>
            </a:r>
          </a:p>
          <a:p>
            <a:r>
              <a:rPr lang="pt-BR" sz="1400" dirty="0"/>
              <a:t>nas áreas adjacentes.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3F44A7A-1F1A-4D90-87C2-7143AC494224}"/>
              </a:ext>
            </a:extLst>
          </p:cNvPr>
          <p:cNvSpPr txBox="1"/>
          <p:nvPr/>
        </p:nvSpPr>
        <p:spPr>
          <a:xfrm>
            <a:off x="9479765" y="4190129"/>
            <a:ext cx="2675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/>
              <a:t>Material voltado para </a:t>
            </a:r>
          </a:p>
          <a:p>
            <a:r>
              <a:rPr lang="pt-BR" sz="1400" b="1" dirty="0"/>
              <a:t>licenciamento ambiental</a:t>
            </a:r>
            <a:r>
              <a:rPr lang="pt-BR" sz="1400" dirty="0"/>
              <a:t>;</a:t>
            </a:r>
          </a:p>
          <a:p>
            <a:r>
              <a:rPr lang="pt-BR" sz="1400" dirty="0"/>
              <a:t>- Elaboração de </a:t>
            </a:r>
            <a:r>
              <a:rPr lang="pt-BR" sz="1400" b="1" dirty="0"/>
              <a:t>As </a:t>
            </a:r>
            <a:r>
              <a:rPr lang="pt-BR" sz="1400" b="1" dirty="0" err="1"/>
              <a:t>Built</a:t>
            </a:r>
            <a:r>
              <a:rPr lang="pt-BR" sz="1400" b="1" dirty="0"/>
              <a:t> </a:t>
            </a:r>
            <a:r>
              <a:rPr lang="pt-BR" sz="1400" dirty="0"/>
              <a:t>e</a:t>
            </a:r>
            <a:r>
              <a:rPr lang="pt-BR" sz="1400" b="1" dirty="0"/>
              <a:t> procedimentos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1682172" y="194854"/>
            <a:ext cx="8158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4. Otimização da produção de biogás de resíduos sólidos e resíduos de poda em unidade experimental de produção de biogás no CUASO</a:t>
            </a:r>
          </a:p>
          <a:p>
            <a:pPr algn="ctr"/>
            <a:r>
              <a:rPr lang="pt-BR" sz="2000" dirty="0"/>
              <a:t>Priscila </a:t>
            </a:r>
            <a:r>
              <a:rPr lang="pt-BR" sz="2000" dirty="0" err="1"/>
              <a:t>Camiloti</a:t>
            </a:r>
            <a:r>
              <a:rPr lang="pt-BR" sz="2000" dirty="0"/>
              <a:t>/Ildo </a:t>
            </a:r>
            <a:r>
              <a:rPr lang="pt-BR" sz="2000" dirty="0" err="1"/>
              <a:t>Luis</a:t>
            </a:r>
            <a:r>
              <a:rPr lang="pt-BR" sz="2000" dirty="0"/>
              <a:t> </a:t>
            </a:r>
            <a:r>
              <a:rPr lang="pt-BR" sz="2000" dirty="0" err="1"/>
              <a:t>Sauer</a:t>
            </a:r>
            <a:endParaRPr lang="pt-BR" sz="2000" dirty="0"/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93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B3C4340-0DBB-E7B6-EF1D-89B37DB571E2}"/>
              </a:ext>
            </a:extLst>
          </p:cNvPr>
          <p:cNvSpPr/>
          <p:nvPr/>
        </p:nvSpPr>
        <p:spPr bwMode="auto">
          <a:xfrm>
            <a:off x="5015880" y="6137382"/>
            <a:ext cx="6743649" cy="315954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1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24680" y="-78781"/>
            <a:ext cx="12192000" cy="1347541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t="17351" r="21246" b="22790"/>
          <a:stretch/>
        </p:blipFill>
        <p:spPr>
          <a:xfrm>
            <a:off x="10776520" y="44624"/>
            <a:ext cx="1187995" cy="12631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-24680" y="-171400"/>
            <a:ext cx="1575003" cy="1453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102914-E494-1916-CCD6-D59731BD3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8" y="1340769"/>
            <a:ext cx="4930604" cy="2664295"/>
          </a:xfrm>
          <a:prstGeom prst="rect">
            <a:avLst/>
          </a:prstGeom>
        </p:spPr>
      </p:pic>
      <p:sp>
        <p:nvSpPr>
          <p:cNvPr id="6" name="CaixaDeTexto 2055">
            <a:extLst>
              <a:ext uri="{FF2B5EF4-FFF2-40B4-BE49-F238E27FC236}">
                <a16:creationId xmlns:a16="http://schemas.microsoft.com/office/drawing/2014/main" id="{12AAEF27-C852-1417-226F-80A19FCBB34A}"/>
              </a:ext>
            </a:extLst>
          </p:cNvPr>
          <p:cNvSpPr txBox="1"/>
          <p:nvPr/>
        </p:nvSpPr>
        <p:spPr>
          <a:xfrm>
            <a:off x="-24680" y="393305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800" baseline="0">
                <a:latin typeface="Arial Narrow" pitchFamily="34" charset="0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ZA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1. </a:t>
            </a:r>
            <a:r>
              <a:rPr lang="en-ZA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Schematic representation of the green hydrogen production (by electrolysis) using the surplus electricity from sugarcane biorefineries</a:t>
            </a:r>
            <a:endParaRPr lang="pt-B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644832-9DC6-9DEC-FD28-8C7D323246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04" t="5588" r="6076" b="2004"/>
          <a:stretch/>
        </p:blipFill>
        <p:spPr>
          <a:xfrm>
            <a:off x="5015880" y="1412776"/>
            <a:ext cx="6743649" cy="47650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3B476DD-9B88-D41D-F964-F54A767948AC}"/>
              </a:ext>
            </a:extLst>
          </p:cNvPr>
          <p:cNvSpPr/>
          <p:nvPr/>
        </p:nvSpPr>
        <p:spPr bwMode="auto">
          <a:xfrm>
            <a:off x="10200456" y="1268760"/>
            <a:ext cx="2101500" cy="2253609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6" name="CaixaDeTexto 48">
            <a:extLst>
              <a:ext uri="{FF2B5EF4-FFF2-40B4-BE49-F238E27FC236}">
                <a16:creationId xmlns:a16="http://schemas.microsoft.com/office/drawing/2014/main" id="{66A147CE-2540-8DD9-D45A-142EA00CA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7010" y="1844824"/>
            <a:ext cx="20316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100" b="1" baseline="-250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buClr>
                <a:srgbClr val="92D050"/>
              </a:buClr>
              <a:buSzPct val="120000"/>
            </a:pPr>
            <a:r>
              <a:rPr lang="en-US" sz="18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São Paulo State (SP) </a:t>
            </a:r>
            <a:r>
              <a:rPr lang="en-US" sz="1800" b="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50% of the total surplus electricity.</a:t>
            </a:r>
          </a:p>
        </p:txBody>
      </p:sp>
      <p:sp>
        <p:nvSpPr>
          <p:cNvPr id="17" name="CaixaDeTexto 30">
            <a:extLst>
              <a:ext uri="{FF2B5EF4-FFF2-40B4-BE49-F238E27FC236}">
                <a16:creationId xmlns:a16="http://schemas.microsoft.com/office/drawing/2014/main" id="{54EE10C5-D556-C063-5196-9E505241DEAB}"/>
              </a:ext>
            </a:extLst>
          </p:cNvPr>
          <p:cNvSpPr txBox="1"/>
          <p:nvPr/>
        </p:nvSpPr>
        <p:spPr>
          <a:xfrm>
            <a:off x="5735960" y="6157675"/>
            <a:ext cx="5707972" cy="27699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pt-B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228 </a:t>
            </a:r>
            <a:r>
              <a:rPr lang="pt-BR" sz="12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pt-B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pt-BR" sz="1200" b="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pt-B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kg </a:t>
            </a:r>
            <a:r>
              <a:rPr lang="pt-BR" sz="12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pt-B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r>
              <a:rPr lang="pt-B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</a:t>
            </a:r>
            <a:r>
              <a:rPr lang="pt-BR" sz="12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r>
              <a:rPr lang="pt-B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São Paulo </a:t>
            </a:r>
            <a:r>
              <a:rPr lang="pt-BR" sz="12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</a:t>
            </a:r>
            <a:endParaRPr lang="pt-BR" sz="1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aixaDeTexto 2055">
            <a:extLst>
              <a:ext uri="{FF2B5EF4-FFF2-40B4-BE49-F238E27FC236}">
                <a16:creationId xmlns:a16="http://schemas.microsoft.com/office/drawing/2014/main" id="{3B40441A-C66D-B6CB-3692-2F93485179FD}"/>
              </a:ext>
            </a:extLst>
          </p:cNvPr>
          <p:cNvSpPr txBox="1"/>
          <p:nvPr/>
        </p:nvSpPr>
        <p:spPr>
          <a:xfrm>
            <a:off x="4943872" y="6381328"/>
            <a:ext cx="68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800" baseline="0">
                <a:latin typeface="Arial Narrow" pitchFamily="34" charset="0"/>
              </a:defRPr>
            </a:lvl1pPr>
          </a:lstStyle>
          <a:p>
            <a:pPr algn="just"/>
            <a:r>
              <a:rPr lang="en-ZA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2. </a:t>
            </a:r>
            <a:r>
              <a:rPr lang="en-US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potential production of green hydrogen using surplus electricity from sugarcane biorefineries in </a:t>
            </a: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São Paulo State</a:t>
            </a:r>
            <a:r>
              <a:rPr lang="en-ZA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2" name="Table 2477">
            <a:extLst>
              <a:ext uri="{FF2B5EF4-FFF2-40B4-BE49-F238E27FC236}">
                <a16:creationId xmlns:a16="http://schemas.microsoft.com/office/drawing/2014/main" id="{3F4BAFB5-4BB5-6AF6-57A1-68927DDEF12A}"/>
              </a:ext>
            </a:extLst>
          </p:cNvPr>
          <p:cNvGraphicFramePr>
            <a:graphicFrameLocks noGrp="1"/>
          </p:cNvGraphicFramePr>
          <p:nvPr/>
        </p:nvGraphicFramePr>
        <p:xfrm>
          <a:off x="119336" y="4893136"/>
          <a:ext cx="4824536" cy="192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4027">
                  <a:extLst>
                    <a:ext uri="{9D8B030D-6E8A-4147-A177-3AD203B41FA5}">
                      <a16:colId xmlns:a16="http://schemas.microsoft.com/office/drawing/2014/main" val="3518871404"/>
                    </a:ext>
                  </a:extLst>
                </a:gridCol>
                <a:gridCol w="1232723">
                  <a:extLst>
                    <a:ext uri="{9D8B030D-6E8A-4147-A177-3AD203B41FA5}">
                      <a16:colId xmlns:a16="http://schemas.microsoft.com/office/drawing/2014/main" val="3918767003"/>
                    </a:ext>
                  </a:extLst>
                </a:gridCol>
                <a:gridCol w="1445618">
                  <a:extLst>
                    <a:ext uri="{9D8B030D-6E8A-4147-A177-3AD203B41FA5}">
                      <a16:colId xmlns:a16="http://schemas.microsoft.com/office/drawing/2014/main" val="88623313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870038098"/>
                    </a:ext>
                  </a:extLst>
                </a:gridCol>
              </a:tblGrid>
              <a:tr h="590925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n>
                            <a:noFill/>
                          </a:ln>
                          <a:latin typeface="Futura Std Medium Condensed" panose="020B0502020204020303" pitchFamily="34" charset="77"/>
                          <a:cs typeface="Futura Medium" panose="020B0602020204020303" pitchFamily="34" charset="-79"/>
                        </a:rPr>
                        <a:t>YEAR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n>
                            <a:noFill/>
                          </a:ln>
                          <a:latin typeface="Futura Std Medium Condensed" panose="020B0502020204020303" pitchFamily="34" charset="77"/>
                          <a:cs typeface="Futura Medium" panose="020B0602020204020303" pitchFamily="34" charset="-79"/>
                        </a:rPr>
                        <a:t>TOTAL ELECTRICITY SURPLUS, </a:t>
                      </a:r>
                      <a:r>
                        <a:rPr lang="en-US" sz="1200" b="0" i="0" dirty="0" err="1">
                          <a:ln>
                            <a:noFill/>
                          </a:ln>
                          <a:latin typeface="Futura Std Medium Condensed" panose="020B0502020204020303" pitchFamily="34" charset="77"/>
                          <a:cs typeface="Futura Medium" panose="020B0602020204020303" pitchFamily="34" charset="-79"/>
                        </a:rPr>
                        <a:t>TWh</a:t>
                      </a:r>
                      <a:endParaRPr lang="en-US" sz="1200" b="0" i="0" dirty="0">
                        <a:ln>
                          <a:noFill/>
                        </a:ln>
                        <a:latin typeface="Futura Std Medium Condensed" panose="020B0502020204020303" pitchFamily="34" charset="77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n>
                            <a:noFill/>
                          </a:ln>
                          <a:latin typeface="Futura Std Medium Condensed" panose="020B0502020204020303" pitchFamily="34" charset="77"/>
                          <a:cs typeface="Futura Medium" panose="020B0602020204020303" pitchFamily="34" charset="-79"/>
                        </a:rPr>
                        <a:t>ELECTRICITY SURPLUS / TOTAL ELECTRICITY, %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noProof="0" dirty="0">
                          <a:ln>
                            <a:noFill/>
                          </a:ln>
                          <a:latin typeface="Futura Std Medium Condensed" panose="020B0502020204020303" pitchFamily="34" charset="77"/>
                          <a:cs typeface="Futura Medium" panose="020B0602020204020303" pitchFamily="34" charset="-79"/>
                        </a:rPr>
                        <a:t>GREEN HYDROGEN, MILLION TONS /YEAR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314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2018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21.58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3.6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dirty="0">
                          <a:ln>
                            <a:noFill/>
                          </a:ln>
                          <a:latin typeface="Futura Std Bold Condensed" panose="020B0502020204020303" pitchFamily="34" charset="77"/>
                          <a:cs typeface="Futura Condensed Medium" panose="020B0602020204020303" pitchFamily="34" charset="-79"/>
                        </a:rPr>
                        <a:t>0.54</a:t>
                      </a:r>
                      <a:endParaRPr lang="en-US" sz="1200" b="1" i="0" dirty="0">
                        <a:ln>
                          <a:noFill/>
                        </a:ln>
                        <a:latin typeface="Futura Std Bold Condensed" panose="020B0502020204020303" pitchFamily="34" charset="77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117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2019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22.56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3.6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dirty="0">
                          <a:ln>
                            <a:noFill/>
                          </a:ln>
                          <a:latin typeface="Futura Std Bold Condensed" panose="020B0502020204020303" pitchFamily="34" charset="77"/>
                          <a:cs typeface="Futura Condensed Medium" panose="020B0602020204020303" pitchFamily="34" charset="-79"/>
                        </a:rPr>
                        <a:t>0.56</a:t>
                      </a:r>
                      <a:endParaRPr lang="en-US" sz="1200" b="1" i="0" dirty="0">
                        <a:ln>
                          <a:noFill/>
                        </a:ln>
                        <a:latin typeface="Futura Std Bold Condensed" panose="020B0502020204020303" pitchFamily="34" charset="77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781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2020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22.78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3.7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dirty="0">
                          <a:ln>
                            <a:noFill/>
                          </a:ln>
                          <a:latin typeface="Futura Std Bold Condensed" panose="020B0502020204020303" pitchFamily="34" charset="77"/>
                          <a:cs typeface="Futura Condensed Medium" panose="020B0602020204020303" pitchFamily="34" charset="-79"/>
                        </a:rPr>
                        <a:t>0.57</a:t>
                      </a:r>
                      <a:endParaRPr lang="en-US" sz="1200" b="1" i="0" dirty="0">
                        <a:ln>
                          <a:noFill/>
                        </a:ln>
                        <a:latin typeface="Futura Std Bold Condensed" panose="020B0502020204020303" pitchFamily="34" charset="77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823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2021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20.22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>
                          <a:ln>
                            <a:noFill/>
                          </a:ln>
                          <a:latin typeface="Futura Condensed Medium" panose="020B0602020204020303" pitchFamily="34" charset="-79"/>
                          <a:cs typeface="Futura Condensed Medium" panose="020B0602020204020303" pitchFamily="34" charset="-79"/>
                        </a:rPr>
                        <a:t>3.1</a:t>
                      </a:r>
                      <a:endParaRPr lang="en-US" sz="1200" b="0" i="0" dirty="0">
                        <a:ln>
                          <a:noFill/>
                        </a:ln>
                        <a:latin typeface="Futura Condensed Medium" panose="020B0602020204020303" pitchFamily="34" charset="-79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dirty="0">
                          <a:ln>
                            <a:noFill/>
                          </a:ln>
                          <a:latin typeface="Futura Std Bold Condensed" panose="020B0502020204020303" pitchFamily="34" charset="77"/>
                          <a:cs typeface="Futura Condensed Medium" panose="020B0602020204020303" pitchFamily="34" charset="-79"/>
                        </a:rPr>
                        <a:t>0.51</a:t>
                      </a:r>
                      <a:endParaRPr lang="en-US" sz="1200" b="1" i="0" dirty="0">
                        <a:ln>
                          <a:noFill/>
                        </a:ln>
                        <a:latin typeface="Futura Std Bold Condensed" panose="020B0502020204020303" pitchFamily="34" charset="77"/>
                        <a:cs typeface="Futura Condensed Medium" panose="020B0602020204020303" pitchFamily="34" charset="-79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523806"/>
                  </a:ext>
                </a:extLst>
              </a:tr>
            </a:tbl>
          </a:graphicData>
        </a:graphic>
      </p:graphicFrame>
      <p:sp>
        <p:nvSpPr>
          <p:cNvPr id="23" name="CaixaDeTexto 2055">
            <a:extLst>
              <a:ext uri="{FF2B5EF4-FFF2-40B4-BE49-F238E27FC236}">
                <a16:creationId xmlns:a16="http://schemas.microsoft.com/office/drawing/2014/main" id="{F69C12D6-8D63-2997-B6D4-289EBED85393}"/>
              </a:ext>
            </a:extLst>
          </p:cNvPr>
          <p:cNvSpPr txBox="1"/>
          <p:nvPr/>
        </p:nvSpPr>
        <p:spPr>
          <a:xfrm>
            <a:off x="47328" y="4479503"/>
            <a:ext cx="482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800" baseline="0">
                <a:latin typeface="Arial Narrow" pitchFamily="34" charset="0"/>
              </a:defRPr>
            </a:lvl1pPr>
          </a:lstStyle>
          <a:p>
            <a:pPr algn="just"/>
            <a:r>
              <a:rPr lang="en-ZA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1. </a:t>
            </a:r>
            <a:r>
              <a:rPr lang="en-US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potential production of green hydrogen using surplus electricity from sugarcane biorefineries in </a:t>
            </a:r>
            <a:r>
              <a:rPr lang="en-US" sz="1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Brazil</a:t>
            </a:r>
            <a:r>
              <a:rPr lang="en-ZA" sz="1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sz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622331" y="43529"/>
            <a:ext cx="8219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5. </a:t>
            </a:r>
            <a:r>
              <a:rPr lang="en-US" sz="2000" b="1" dirty="0" err="1">
                <a:solidFill>
                  <a:schemeClr val="bg1"/>
                </a:solidFill>
              </a:rPr>
              <a:t>Potencial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técnico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produção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hidrogênio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verde</a:t>
            </a:r>
            <a:r>
              <a:rPr lang="en-US" sz="2000" b="1" dirty="0">
                <a:solidFill>
                  <a:schemeClr val="bg1"/>
                </a:solidFill>
              </a:rPr>
              <a:t> a </a:t>
            </a:r>
            <a:r>
              <a:rPr lang="en-US" sz="2000" b="1" dirty="0" err="1">
                <a:solidFill>
                  <a:schemeClr val="bg1"/>
                </a:solidFill>
              </a:rPr>
              <a:t>partir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etanol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usinas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sucroenergéticas</a:t>
            </a:r>
            <a:r>
              <a:rPr lang="en-US" sz="2000" b="1" dirty="0">
                <a:solidFill>
                  <a:schemeClr val="bg1"/>
                </a:solidFill>
              </a:rPr>
              <a:t> no </a:t>
            </a:r>
            <a:r>
              <a:rPr lang="en-US" sz="2000" b="1" dirty="0" err="1">
                <a:solidFill>
                  <a:schemeClr val="bg1"/>
                </a:solidFill>
              </a:rPr>
              <a:t>Brasil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pt-BR" sz="2000" dirty="0"/>
              <a:t>Beethoven </a:t>
            </a:r>
            <a:r>
              <a:rPr lang="pt-BR" sz="2000" dirty="0" err="1"/>
              <a:t>Narváez-romo</a:t>
            </a:r>
            <a:r>
              <a:rPr lang="pt-BR" sz="2000" dirty="0"/>
              <a:t>/</a:t>
            </a:r>
            <a:r>
              <a:rPr lang="pt-BR" sz="2000" dirty="0" err="1"/>
              <a:t>Julio</a:t>
            </a:r>
            <a:r>
              <a:rPr lang="pt-BR" sz="2000" dirty="0"/>
              <a:t> </a:t>
            </a:r>
            <a:r>
              <a:rPr lang="pt-BR" sz="2000" dirty="0" err="1"/>
              <a:t>Meneghini</a:t>
            </a:r>
            <a:endParaRPr lang="pt-BR" sz="2000" dirty="0"/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60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-28134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/>
          <p:nvPr/>
        </p:nvSpPr>
        <p:spPr>
          <a:xfrm>
            <a:off x="695400" y="1844824"/>
            <a:ext cx="110172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33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6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 rotWithShape="1">
          <a:blip r:embed="rId5" cstate="print">
            <a:alphaModFix/>
          </a:blip>
          <a:srcRect l="12500" t="20600" r="16925" b="9051"/>
          <a:stretch/>
        </p:blipFill>
        <p:spPr>
          <a:xfrm>
            <a:off x="767408" y="1628800"/>
            <a:ext cx="3600400" cy="180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19336" y="3501008"/>
            <a:ext cx="2004221" cy="190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423592" y="3717032"/>
            <a:ext cx="2682395" cy="16953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3"/>
          <p:cNvSpPr txBox="1"/>
          <p:nvPr/>
        </p:nvSpPr>
        <p:spPr>
          <a:xfrm>
            <a:off x="191344" y="5661248"/>
            <a:ext cx="49685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Difusão de conhecimentos para a sociedade: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cinema, debates, webinários e atividades educativas para a reflexão sobre os Objetivos de Desenvolvimento Sustentável.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3"/>
          <p:cNvSpPr/>
          <p:nvPr/>
        </p:nvSpPr>
        <p:spPr>
          <a:xfrm>
            <a:off x="5951984" y="5715689"/>
            <a:ext cx="5639272" cy="620691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Iniciativas que visam minimizar o desperdício de pláticos de uso único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33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7896200" y="4365104"/>
            <a:ext cx="201622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3" descr="A imagem pode conter: 6 pessoas, pessoas sentadas, multidão e área interna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5951984" y="1628800"/>
            <a:ext cx="5616624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58;p34"/>
          <p:cNvSpPr txBox="1">
            <a:spLocks noGrp="1"/>
          </p:cNvSpPr>
          <p:nvPr>
            <p:ph type="title"/>
          </p:nvPr>
        </p:nvSpPr>
        <p:spPr>
          <a:xfrm>
            <a:off x="1703512" y="116632"/>
            <a:ext cx="84249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PROCESSO EDUCATIVO CONTINUADO</a:t>
            </a:r>
            <a:endParaRPr sz="3200" b="1" dirty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70686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-28134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 txBox="1">
            <a:spLocks noGrp="1"/>
          </p:cNvSpPr>
          <p:nvPr>
            <p:ph type="title"/>
          </p:nvPr>
        </p:nvSpPr>
        <p:spPr>
          <a:xfrm>
            <a:off x="1703512" y="116632"/>
            <a:ext cx="84249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COOPERAÇÃO</a:t>
            </a:r>
            <a:b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32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Processo</a:t>
            </a: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Educativo</a:t>
            </a: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Continuado</a:t>
            </a:r>
            <a:endParaRPr sz="3200" b="1" dirty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59" name="Google Shape;359;p34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6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4"/>
          <p:cNvSpPr/>
          <p:nvPr/>
        </p:nvSpPr>
        <p:spPr>
          <a:xfrm>
            <a:off x="479376" y="6237312"/>
            <a:ext cx="54120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2021-2022: 600 vagas com mais de 3 mil inscritos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2023 em andamento novas vagas</a:t>
            </a:r>
            <a:endParaRPr/>
          </a:p>
        </p:txBody>
      </p:sp>
      <p:pic>
        <p:nvPicPr>
          <p:cNvPr id="362" name="Google Shape;362;p34"/>
          <p:cNvPicPr preferRelativeResize="0"/>
          <p:nvPr/>
        </p:nvPicPr>
        <p:blipFill rotWithShape="1">
          <a:blip r:embed="rId5" cstate="print">
            <a:alphaModFix/>
          </a:blip>
          <a:srcRect t="7778" r="24196" b="6031"/>
          <a:stretch/>
        </p:blipFill>
        <p:spPr>
          <a:xfrm>
            <a:off x="4511824" y="1484784"/>
            <a:ext cx="7238999" cy="4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SP e Tribunal de Contas de SP fortalecem parceria para ações d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548336"/>
            <a:ext cx="3911383" cy="20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 l="28721" t="25647" r="43011" b="19529"/>
          <a:stretch>
            <a:fillRect/>
          </a:stretch>
        </p:blipFill>
        <p:spPr bwMode="auto">
          <a:xfrm>
            <a:off x="1111921" y="3727606"/>
            <a:ext cx="217824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93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017E713-40B7-E340-8F09-6C5D03A7CE52}"/>
              </a:ext>
            </a:extLst>
          </p:cNvPr>
          <p:cNvSpPr txBox="1"/>
          <p:nvPr/>
        </p:nvSpPr>
        <p:spPr>
          <a:xfrm>
            <a:off x="839417" y="1599726"/>
            <a:ext cx="9289032" cy="328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spc="-17" dirty="0" err="1">
                <a:solidFill>
                  <a:srgbClr val="4D4A46"/>
                </a:solidFill>
              </a:rPr>
              <a:t>Capacitação</a:t>
            </a:r>
            <a:r>
              <a:rPr lang="en-US" sz="2800" spc="-17" dirty="0">
                <a:solidFill>
                  <a:srgbClr val="4D4A46"/>
                </a:solidFill>
              </a:rPr>
              <a:t> de 100 </a:t>
            </a:r>
            <a:r>
              <a:rPr lang="en-US" sz="2800" spc="-17" dirty="0" err="1">
                <a:solidFill>
                  <a:srgbClr val="4D4A46"/>
                </a:solidFill>
              </a:rPr>
              <a:t>mulheres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em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condição</a:t>
            </a:r>
            <a:r>
              <a:rPr lang="en-US" sz="2800" spc="-17" dirty="0">
                <a:solidFill>
                  <a:srgbClr val="4D4A46"/>
                </a:solidFill>
              </a:rPr>
              <a:t> de </a:t>
            </a:r>
            <a:r>
              <a:rPr lang="en-US" sz="2800" spc="-17" dirty="0" err="1">
                <a:solidFill>
                  <a:srgbClr val="4D4A46"/>
                </a:solidFill>
              </a:rPr>
              <a:t>vulnerabilidade</a:t>
            </a:r>
            <a:r>
              <a:rPr lang="en-US" sz="2800" spc="-17" dirty="0">
                <a:solidFill>
                  <a:srgbClr val="4D4A46"/>
                </a:solidFill>
              </a:rPr>
              <a:t> no </a:t>
            </a:r>
            <a:r>
              <a:rPr lang="en-US" sz="2800" spc="-17" dirty="0" err="1">
                <a:solidFill>
                  <a:srgbClr val="4D4A46"/>
                </a:solidFill>
              </a:rPr>
              <a:t>município</a:t>
            </a:r>
            <a:r>
              <a:rPr lang="en-US" sz="2800" spc="-17" dirty="0">
                <a:solidFill>
                  <a:srgbClr val="4D4A46"/>
                </a:solidFill>
              </a:rPr>
              <a:t> de Piracicaba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spc="-17" dirty="0" err="1">
                <a:solidFill>
                  <a:srgbClr val="4D4A46"/>
                </a:solidFill>
              </a:rPr>
              <a:t>Capacitação</a:t>
            </a:r>
            <a:r>
              <a:rPr lang="en-US" sz="2800" spc="-17" dirty="0">
                <a:solidFill>
                  <a:srgbClr val="4D4A46"/>
                </a:solidFill>
              </a:rPr>
              <a:t> de 50 </a:t>
            </a:r>
            <a:r>
              <a:rPr lang="en-US" sz="2800" spc="-17" dirty="0" err="1">
                <a:solidFill>
                  <a:srgbClr val="4D4A46"/>
                </a:solidFill>
              </a:rPr>
              <a:t>estudantes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em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escola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pública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em</a:t>
            </a:r>
            <a:r>
              <a:rPr lang="en-US" sz="2800" spc="-17" dirty="0">
                <a:solidFill>
                  <a:srgbClr val="4D4A46"/>
                </a:solidFill>
              </a:rPr>
              <a:t> Piracicaba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spc="-17" dirty="0">
                <a:solidFill>
                  <a:srgbClr val="4D4A46"/>
                </a:solidFill>
              </a:rPr>
              <a:t>O </a:t>
            </a:r>
            <a:r>
              <a:rPr lang="en-US" sz="2800" spc="-17" dirty="0" err="1">
                <a:solidFill>
                  <a:srgbClr val="4D4A46"/>
                </a:solidFill>
              </a:rPr>
              <a:t>projeto</a:t>
            </a:r>
            <a:r>
              <a:rPr lang="en-US" sz="2800" spc="-17" dirty="0">
                <a:solidFill>
                  <a:srgbClr val="4D4A46"/>
                </a:solidFill>
              </a:rPr>
              <a:t> agora </a:t>
            </a:r>
            <a:r>
              <a:rPr lang="en-US" sz="2800" spc="-17" dirty="0" err="1">
                <a:solidFill>
                  <a:srgbClr val="4D4A46"/>
                </a:solidFill>
              </a:rPr>
              <a:t>será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realizado</a:t>
            </a:r>
            <a:r>
              <a:rPr lang="en-US" sz="2800" spc="-17" dirty="0">
                <a:solidFill>
                  <a:srgbClr val="4D4A46"/>
                </a:solidFill>
              </a:rPr>
              <a:t> </a:t>
            </a:r>
            <a:r>
              <a:rPr lang="en-US" sz="2800" spc="-17" dirty="0" err="1">
                <a:solidFill>
                  <a:srgbClr val="4D4A46"/>
                </a:solidFill>
              </a:rPr>
              <a:t>em</a:t>
            </a:r>
            <a:r>
              <a:rPr lang="en-US" sz="2800" spc="-17" dirty="0">
                <a:solidFill>
                  <a:srgbClr val="4D4A46"/>
                </a:solidFill>
              </a:rPr>
              <a:t> outro campus da USP (</a:t>
            </a:r>
            <a:r>
              <a:rPr lang="en-US" sz="2800" spc="-17" dirty="0" err="1">
                <a:solidFill>
                  <a:srgbClr val="4D4A46"/>
                </a:solidFill>
              </a:rPr>
              <a:t>Comunidade</a:t>
            </a:r>
            <a:r>
              <a:rPr lang="en-US" sz="2800" spc="-17" dirty="0">
                <a:solidFill>
                  <a:srgbClr val="4D4A46"/>
                </a:solidFill>
              </a:rPr>
              <a:t> São Remo, no </a:t>
            </a:r>
            <a:r>
              <a:rPr lang="en-US" sz="2800" spc="-17" dirty="0" err="1">
                <a:solidFill>
                  <a:srgbClr val="4D4A46"/>
                </a:solidFill>
              </a:rPr>
              <a:t>entorno</a:t>
            </a:r>
            <a:r>
              <a:rPr lang="en-US" sz="2800" spc="-17" dirty="0">
                <a:solidFill>
                  <a:srgbClr val="4D4A46"/>
                </a:solidFill>
              </a:rPr>
              <a:t> do CUASO)</a:t>
            </a:r>
          </a:p>
          <a:p>
            <a:pPr marL="187124" lvl="1">
              <a:lnSpc>
                <a:spcPts val="2600"/>
              </a:lnSpc>
            </a:pPr>
            <a:endParaRPr lang="en-US" sz="2800" spc="-17" dirty="0">
              <a:solidFill>
                <a:srgbClr val="4D4A46"/>
              </a:solidFill>
            </a:endParaRPr>
          </a:p>
          <a:p>
            <a:endParaRPr lang="pt-BR" dirty="0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49173AEE-8226-354F-A243-0BBE595E3232}"/>
              </a:ext>
            </a:extLst>
          </p:cNvPr>
          <p:cNvSpPr txBox="1"/>
          <p:nvPr/>
        </p:nvSpPr>
        <p:spPr>
          <a:xfrm>
            <a:off x="-29427" y="4369819"/>
            <a:ext cx="12288688" cy="666849"/>
          </a:xfrm>
          <a:prstGeom prst="rect">
            <a:avLst/>
          </a:prstGeom>
        </p:spPr>
        <p:txBody>
          <a:bodyPr wrap="square" lIns="0" tIns="0" rIns="0" bIns="0" numCol="2" spcCol="1080000" rtlCol="0" anchor="t">
            <a:spAutoFit/>
          </a:bodyPr>
          <a:lstStyle/>
          <a:p>
            <a:pPr>
              <a:lnSpc>
                <a:spcPts val="2586"/>
              </a:lnSpc>
            </a:pPr>
            <a:endParaRPr lang="en-US" sz="1724" spc="-17" dirty="0">
              <a:solidFill>
                <a:srgbClr val="4D4A46"/>
              </a:solidFill>
              <a:latin typeface="Clear Sans Thin Bold"/>
            </a:endParaRPr>
          </a:p>
          <a:p>
            <a:pPr>
              <a:lnSpc>
                <a:spcPts val="2586"/>
              </a:lnSpc>
            </a:pPr>
            <a:endParaRPr lang="en-US" sz="1724" spc="-17" dirty="0">
              <a:solidFill>
                <a:srgbClr val="4D4A46"/>
              </a:solidFill>
              <a:latin typeface="Clear Sans Thin Bold"/>
            </a:endParaRPr>
          </a:p>
        </p:txBody>
      </p:sp>
      <p:sp>
        <p:nvSpPr>
          <p:cNvPr id="15" name="Google Shape;358;p34"/>
          <p:cNvSpPr txBox="1">
            <a:spLocks/>
          </p:cNvSpPr>
          <p:nvPr/>
        </p:nvSpPr>
        <p:spPr>
          <a:xfrm>
            <a:off x="1703512" y="116632"/>
            <a:ext cx="84249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COOPERAÇÃO</a:t>
            </a:r>
            <a:b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32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Combate</a:t>
            </a: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à </a:t>
            </a:r>
            <a:r>
              <a:rPr lang="en-US" sz="32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Pobreza</a:t>
            </a: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Menstrual</a:t>
            </a:r>
          </a:p>
        </p:txBody>
      </p:sp>
    </p:spTree>
    <p:extLst>
      <p:ext uri="{BB962C8B-B14F-4D97-AF65-F5344CB8AC3E}">
        <p14:creationId xmlns:p14="http://schemas.microsoft.com/office/powerpoint/2010/main" val="3519288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4292" y="1658784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Casa Conectada – Parque Bruno Covas</a:t>
            </a:r>
            <a:endParaRPr kumimoji="0" lang="pt-BR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52" name="AutoShape 4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5758" y="2604728"/>
            <a:ext cx="2943646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AutoShape 9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9" name="AutoShape 11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AutoShape 13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3" name="AutoShape 15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5" name="AutoShape 17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5" cstate="print"/>
          <a:srcRect l="21060" t="9051" r="21650" b="14300"/>
          <a:stretch>
            <a:fillRect/>
          </a:stretch>
        </p:blipFill>
        <p:spPr bwMode="auto">
          <a:xfrm>
            <a:off x="517367" y="3717032"/>
            <a:ext cx="3274884" cy="246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 cstate="print"/>
          <a:srcRect l="34053" t="12201" r="32872" b="13250"/>
          <a:stretch>
            <a:fillRect/>
          </a:stretch>
        </p:blipFill>
        <p:spPr bwMode="auto">
          <a:xfrm>
            <a:off x="4439816" y="2699048"/>
            <a:ext cx="295334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Google Shape;358;p34"/>
          <p:cNvSpPr txBox="1">
            <a:spLocks/>
          </p:cNvSpPr>
          <p:nvPr/>
        </p:nvSpPr>
        <p:spPr>
          <a:xfrm>
            <a:off x="1343472" y="185311"/>
            <a:ext cx="8496944" cy="11694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endParaRPr lang="en-US" sz="3000" b="1" dirty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COOPERAÇÃO</a:t>
            </a:r>
            <a:b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30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Educação</a:t>
            </a: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Ambiental: SGA &amp; </a:t>
            </a:r>
            <a:r>
              <a:rPr lang="en-US" sz="30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Concessionário</a:t>
            </a: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do Parque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endParaRPr lang="en-US" sz="3000" b="1" dirty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712947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1320824" y="1728129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Circuito em</a:t>
            </a:r>
            <a:r>
              <a:rPr kumimoji="0" lang="pt-BR" sz="32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Foco </a:t>
            </a:r>
            <a:r>
              <a:rPr kumimoji="0" lang="pt-B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– Parque Bruno Covas</a:t>
            </a:r>
            <a:endParaRPr kumimoji="0" lang="pt-BR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52" name="AutoShape 4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7" name="AutoShape 9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9" name="AutoShape 11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AutoShape 13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3" name="AutoShape 15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5" name="AutoShape 17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"/>
          <a:stretch/>
        </p:blipFill>
        <p:spPr>
          <a:xfrm>
            <a:off x="0" y="3520795"/>
            <a:ext cx="4392488" cy="336458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3471124"/>
            <a:ext cx="4511824" cy="338687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/>
          <a:stretch/>
        </p:blipFill>
        <p:spPr>
          <a:xfrm>
            <a:off x="8904312" y="1406949"/>
            <a:ext cx="3287688" cy="5451051"/>
          </a:xfrm>
          <a:prstGeom prst="rect">
            <a:avLst/>
          </a:prstGeom>
        </p:spPr>
      </p:pic>
      <p:sp>
        <p:nvSpPr>
          <p:cNvPr id="20" name="Google Shape;358;p34"/>
          <p:cNvSpPr txBox="1">
            <a:spLocks/>
          </p:cNvSpPr>
          <p:nvPr/>
        </p:nvSpPr>
        <p:spPr>
          <a:xfrm>
            <a:off x="1415480" y="211749"/>
            <a:ext cx="84249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EXPOSIÇÃO DOS PROJETOS USP SUSTEN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endParaRPr lang="en-US" sz="3000" b="1" dirty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72994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1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3719736" y="378939"/>
            <a:ext cx="774652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USP EM EVENTOS INTERNACIONAIS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199456" y="2153869"/>
            <a:ext cx="799288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1. NYC: Abertura da Assembleia Geral da </a:t>
            </a:r>
            <a:r>
              <a:rPr lang="pt-BR" sz="2400" dirty="0" err="1"/>
              <a:t>ONU</a:t>
            </a:r>
            <a:r>
              <a:rPr lang="pt-BR" sz="2400" dirty="0" err="1">
                <a:solidFill>
                  <a:schemeClr val="bg1"/>
                </a:solidFill>
              </a:rPr>
              <a:t>ara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ConservaçãoFlora</a:t>
            </a:r>
            <a:r>
              <a:rPr lang="pt-BR" sz="2400" dirty="0">
                <a:solidFill>
                  <a:schemeClr val="bg1"/>
                </a:solidFill>
              </a:rPr>
              <a:t> de São Paulo</a:t>
            </a: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2. Egito: COP Mudanças Climáticas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3. NYC: Conferência da Água na ONU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4. México: </a:t>
            </a:r>
            <a:r>
              <a:rPr lang="en-US" sz="2400" dirty="0" err="1"/>
              <a:t>Conferência</a:t>
            </a:r>
            <a:r>
              <a:rPr lang="en-US" sz="2400" dirty="0"/>
              <a:t> Mundial da ISCN (International Sustainable Campuses Network)</a:t>
            </a:r>
          </a:p>
          <a:p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465940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2052" name="AutoShape 4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7" name="AutoShape 9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9" name="AutoShape 11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AutoShape 13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3" name="AutoShape 15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5" name="AutoShape 17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Google Shape;358;p34"/>
          <p:cNvSpPr txBox="1">
            <a:spLocks/>
          </p:cNvSpPr>
          <p:nvPr/>
        </p:nvSpPr>
        <p:spPr>
          <a:xfrm>
            <a:off x="1924408" y="268020"/>
            <a:ext cx="74168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28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1. ONU </a:t>
            </a:r>
            <a:br>
              <a:rPr lang="en-US" sz="28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pt-BR" sz="2800" b="1" dirty="0">
                <a:solidFill>
                  <a:schemeClr val="bg1"/>
                </a:solidFill>
              </a:rPr>
              <a:t>2022 Assembleia Geral (EVENTO DIRIGIDO PELA USP)</a:t>
            </a:r>
            <a:br>
              <a:rPr lang="pt-BR" sz="2800" b="1" dirty="0">
                <a:solidFill>
                  <a:schemeClr val="bg1"/>
                </a:solidFill>
              </a:rPr>
            </a:br>
            <a:endParaRPr lang="en-US" sz="2800" b="1" dirty="0">
              <a:solidFill>
                <a:schemeClr val="bg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/>
          <a:srcRect l="39485" t="31297" r="17901" b="18500"/>
          <a:stretch/>
        </p:blipFill>
        <p:spPr>
          <a:xfrm>
            <a:off x="155575" y="2566523"/>
            <a:ext cx="4948009" cy="32772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/>
          <a:srcRect l="27863" t="15547" r="29522" b="19485"/>
          <a:stretch/>
        </p:blipFill>
        <p:spPr>
          <a:xfrm>
            <a:off x="5660665" y="2636912"/>
            <a:ext cx="4823555" cy="413447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/>
          <a:srcRect l="24225" t="48031" r="35611" b="43110"/>
          <a:stretch/>
        </p:blipFill>
        <p:spPr>
          <a:xfrm>
            <a:off x="4727848" y="1685657"/>
            <a:ext cx="7323579" cy="90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1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05182" y="360740"/>
            <a:ext cx="77465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SGA MISSÃO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492CC9B-33E7-4386-B711-41285DFA81D7}"/>
              </a:ext>
            </a:extLst>
          </p:cNvPr>
          <p:cNvSpPr txBox="1"/>
          <p:nvPr/>
        </p:nvSpPr>
        <p:spPr>
          <a:xfrm>
            <a:off x="444396" y="1497748"/>
            <a:ext cx="11747604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altLang="pt-BR" sz="23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altLang="pt-BR" sz="2400" dirty="0"/>
              <a:t>Governança: Planos Diretores Ambientais dos </a:t>
            </a:r>
            <a:r>
              <a:rPr lang="pt-BR" altLang="pt-BR" sz="2400" i="1" dirty="0"/>
              <a:t>campi</a:t>
            </a:r>
            <a:r>
              <a:rPr lang="pt-BR" altLang="pt-BR" sz="2400" dirty="0"/>
              <a:t>; Projetos nas unidades</a:t>
            </a:r>
          </a:p>
          <a:p>
            <a:endParaRPr lang="pt-BR" altLang="pt-B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altLang="pt-BR" sz="2400" dirty="0"/>
              <a:t>Programas ambientais: Reservas Ecológicas; USP Sustentabilidade</a:t>
            </a:r>
          </a:p>
          <a:p>
            <a:endParaRPr lang="pt-BR" altLang="pt-B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altLang="pt-BR" sz="2400" dirty="0"/>
              <a:t>Processos educativos continuados, programas e projetos de educação ambiental: USP Recicla; Disciplina EAD; Mostra </a:t>
            </a:r>
            <a:r>
              <a:rPr lang="pt-BR" altLang="pt-BR" sz="2400" dirty="0" err="1"/>
              <a:t>Ecofalante</a:t>
            </a:r>
            <a:endParaRPr lang="pt-BR" altLang="pt-B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t-BR" altLang="pt-B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/>
              <a:t>Cooperação entre a USP e parceiros para o desenvolvimento de pesquisas científicas  e técnico-educacionais: Redes; Setores Público e Privado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t-B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/>
              <a:t>Ranking  e Conferências: UI </a:t>
            </a:r>
            <a:r>
              <a:rPr lang="pt-BR" sz="2400" dirty="0" err="1"/>
              <a:t>GreenMetric</a:t>
            </a:r>
            <a:r>
              <a:rPr lang="pt-BR" sz="2400" dirty="0"/>
              <a:t>, COP das Mudanças Climáticas, ONU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t-B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dirty="0"/>
              <a:t>Documentos técnicos; Material de apoio</a:t>
            </a:r>
          </a:p>
          <a:p>
            <a:endParaRPr lang="pt-BR" sz="2300" dirty="0"/>
          </a:p>
          <a:p>
            <a:endParaRPr lang="pt-BR" sz="2300" dirty="0"/>
          </a:p>
          <a:p>
            <a:pPr marL="342900" indent="-342900">
              <a:buBlip>
                <a:blip r:embed="rId5"/>
              </a:buBlip>
            </a:pP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555564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2052" name="AutoShape 4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7" name="AutoShape 9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9" name="AutoShape 11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AutoShape 13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3" name="AutoShape 15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5" name="AutoShape 17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Google Shape;358;p34"/>
          <p:cNvSpPr txBox="1">
            <a:spLocks/>
          </p:cNvSpPr>
          <p:nvPr/>
        </p:nvSpPr>
        <p:spPr>
          <a:xfrm>
            <a:off x="1954039" y="105459"/>
            <a:ext cx="74168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2. COP MUDANÇAS CLIMÁTICAS</a:t>
            </a:r>
            <a:b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30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Egito</a:t>
            </a: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- 2022</a:t>
            </a:r>
          </a:p>
        </p:txBody>
      </p:sp>
      <p:sp>
        <p:nvSpPr>
          <p:cNvPr id="3" name="Retângulo 2"/>
          <p:cNvSpPr/>
          <p:nvPr/>
        </p:nvSpPr>
        <p:spPr>
          <a:xfrm>
            <a:off x="983432" y="5661248"/>
            <a:ext cx="10585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/>
              <a:t>Advancing Corporate Decarbonization: public and private and synergies and future regulatory frameworks </a:t>
            </a:r>
            <a:r>
              <a:rPr lang="en-US" sz="2200" dirty="0"/>
              <a:t>(EVENTO DIRIGIDO PELA USP COM TODAS AS UNIVERSIDADES PÚBLICAS PAULISTAS, UNIVERSIDADES EGÍPCIAS E SETOR PRIVADO)</a:t>
            </a:r>
            <a:endParaRPr lang="pt-BR" sz="2200" i="1" dirty="0"/>
          </a:p>
        </p:txBody>
      </p:sp>
      <p:pic>
        <p:nvPicPr>
          <p:cNvPr id="19" name="Imagem 18" descr="https://cetesb.sp.gov.br/wp-content/uploads/2022/11/eventoparalelocetesbacademia6-1024x768.jpeg"/>
          <p:cNvPicPr/>
          <p:nvPr/>
        </p:nvPicPr>
        <p:blipFill>
          <a:blip r:embed="rId4" cstate="print"/>
          <a:srcRect b="21238"/>
          <a:stretch>
            <a:fillRect/>
          </a:stretch>
        </p:blipFill>
        <p:spPr bwMode="auto">
          <a:xfrm>
            <a:off x="2999705" y="1638753"/>
            <a:ext cx="6371158" cy="386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68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2052" name="AutoShape 4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7" name="AutoShape 9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9" name="AutoShape 11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AutoShape 13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3" name="AutoShape 15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5" name="AutoShape 17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Google Shape;358;p34"/>
          <p:cNvSpPr txBox="1">
            <a:spLocks/>
          </p:cNvSpPr>
          <p:nvPr/>
        </p:nvSpPr>
        <p:spPr>
          <a:xfrm>
            <a:off x="1924408" y="268020"/>
            <a:ext cx="74168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3. ONU </a:t>
            </a:r>
            <a:br>
              <a:rPr lang="en-US" sz="32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pt-BR" sz="3200" b="1" dirty="0">
                <a:solidFill>
                  <a:schemeClr val="bg1"/>
                </a:solidFill>
              </a:rPr>
              <a:t>2023 </a:t>
            </a:r>
            <a:r>
              <a:rPr lang="pt-BR" sz="3200" b="1" dirty="0" err="1">
                <a:solidFill>
                  <a:schemeClr val="bg1"/>
                </a:solidFill>
              </a:rPr>
              <a:t>Water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Conference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br>
              <a:rPr lang="pt-BR" sz="3200" b="1" dirty="0">
                <a:solidFill>
                  <a:schemeClr val="bg1"/>
                </a:solidFill>
              </a:rPr>
            </a:br>
            <a:endParaRPr lang="en-US" sz="3000" b="1" dirty="0">
              <a:solidFill>
                <a:schemeClr val="bg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/>
          <a:srcRect l="2958" t="8657" r="31184" b="7672"/>
          <a:stretch/>
        </p:blipFill>
        <p:spPr>
          <a:xfrm>
            <a:off x="2207567" y="1505832"/>
            <a:ext cx="7027317" cy="501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24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2052" name="AutoShape 4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7" name="AutoShape 9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9" name="AutoShape 11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AutoShape 13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3" name="AutoShape 15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5" name="AutoShape 17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Google Shape;358;p34"/>
          <p:cNvSpPr txBox="1">
            <a:spLocks/>
          </p:cNvSpPr>
          <p:nvPr/>
        </p:nvSpPr>
        <p:spPr>
          <a:xfrm>
            <a:off x="-437687" y="399634"/>
            <a:ext cx="12192000" cy="9037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28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4. REDE</a:t>
            </a:r>
            <a:br>
              <a:rPr lang="en-US" sz="28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28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INTERNATIONAL SUSTAINABLE CAMPUS NETWORK 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endParaRPr lang="en-US" sz="2200" b="1" dirty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51384" y="1628800"/>
            <a:ext cx="10873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ISCN 2023</a:t>
            </a:r>
          </a:p>
          <a:p>
            <a:pPr algn="ctr"/>
            <a:r>
              <a:rPr lang="pt-BR" b="1" dirty="0"/>
              <a:t> 16th </a:t>
            </a:r>
            <a:r>
              <a:rPr lang="pt-BR" b="1" dirty="0" err="1"/>
              <a:t>Annual</a:t>
            </a:r>
            <a:r>
              <a:rPr lang="pt-BR" b="1" dirty="0"/>
              <a:t> </a:t>
            </a:r>
            <a:r>
              <a:rPr lang="pt-BR" b="1" dirty="0" err="1"/>
              <a:t>Conference</a:t>
            </a:r>
            <a:r>
              <a:rPr lang="pt-BR" b="1" dirty="0"/>
              <a:t> da </a:t>
            </a:r>
            <a:r>
              <a:rPr lang="pt-BR" b="1" dirty="0" err="1"/>
              <a:t>International</a:t>
            </a:r>
            <a:r>
              <a:rPr lang="pt-BR" b="1" dirty="0"/>
              <a:t> </a:t>
            </a:r>
            <a:r>
              <a:rPr lang="pt-BR" b="1" dirty="0" err="1"/>
              <a:t>Sustainable</a:t>
            </a:r>
            <a:r>
              <a:rPr lang="pt-BR" b="1" dirty="0"/>
              <a:t> Campus Network (ISCN)</a:t>
            </a:r>
          </a:p>
          <a:p>
            <a:pPr algn="ctr"/>
            <a:r>
              <a:rPr lang="pt-BR" b="1" dirty="0"/>
              <a:t>Universidade Nacional </a:t>
            </a:r>
            <a:r>
              <a:rPr lang="pt-BR" b="1" dirty="0" err="1"/>
              <a:t>Autonoma</a:t>
            </a:r>
            <a:r>
              <a:rPr lang="pt-BR" b="1" dirty="0"/>
              <a:t> do México (UNAM), Cidade do México</a:t>
            </a:r>
          </a:p>
          <a:p>
            <a:pPr algn="ctr"/>
            <a:endParaRPr lang="pt-BR" b="1" dirty="0"/>
          </a:p>
        </p:txBody>
      </p:sp>
      <p:sp>
        <p:nvSpPr>
          <p:cNvPr id="10244" name="AutoShape 4" descr="blob:https://web.whatsapp.com/78b025ab-5d43-46a1-8660-deb489132a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46" name="AutoShape 6" descr="blob:https://web.whatsapp.com/78b025ab-5d43-46a1-8660-deb489132a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48" name="AutoShape 8" descr="blob:https://web.whatsapp.com/78b025ab-5d43-46a1-8660-deb489132a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5" y="2852936"/>
            <a:ext cx="920063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560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2052" name="AutoShape 4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68327ebd-23f1-4acc-aa5f-3e444e2b2a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7" name="AutoShape 9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9" name="AutoShape 11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1" name="AutoShape 13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3" name="AutoShape 15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65" name="AutoShape 17" descr="blob:https://web.whatsapp.com/3d935276-905c-4ab4-a377-635a64d3d6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Google Shape;358;p34"/>
          <p:cNvSpPr txBox="1">
            <a:spLocks/>
          </p:cNvSpPr>
          <p:nvPr/>
        </p:nvSpPr>
        <p:spPr>
          <a:xfrm>
            <a:off x="1954039" y="105459"/>
            <a:ext cx="74168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RANKING</a:t>
            </a:r>
            <a:b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3000" b="1" dirty="0" err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GreenMetric</a:t>
            </a:r>
            <a:r>
              <a:rPr lang="en-US" sz="3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2022</a:t>
            </a:r>
          </a:p>
        </p:txBody>
      </p:sp>
      <p:pic>
        <p:nvPicPr>
          <p:cNvPr id="14" name="Google Shape;142;p5"/>
          <p:cNvPicPr preferRelativeResize="0"/>
          <p:nvPr/>
        </p:nvPicPr>
        <p:blipFill rotWithShape="1">
          <a:blip r:embed="rId4" cstate="print">
            <a:alphaModFix/>
          </a:blip>
          <a:srcRect l="14343" t="6054" r="62403" b="23251"/>
          <a:stretch/>
        </p:blipFill>
        <p:spPr>
          <a:xfrm>
            <a:off x="623392" y="2111265"/>
            <a:ext cx="4163026" cy="39136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15" name="Google Shape;143;p5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538836" y="2157056"/>
            <a:ext cx="4442919" cy="117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4;p5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5159896" y="3414861"/>
            <a:ext cx="6408711" cy="324217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631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/>
          <a:srcRect l="33854" t="21481" r="15104" b="9444"/>
          <a:stretch>
            <a:fillRect/>
          </a:stretch>
        </p:blipFill>
        <p:spPr bwMode="auto">
          <a:xfrm>
            <a:off x="3530600" y="3441700"/>
            <a:ext cx="420427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Log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Log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Log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Google Shape;663;p45"/>
          <p:cNvPicPr preferRelativeResize="0"/>
          <p:nvPr/>
        </p:nvPicPr>
        <p:blipFill rotWithShape="1">
          <a:blip r:embed="rId3" cstate="print">
            <a:alphaModFix/>
          </a:blip>
          <a:srcRect l="21747" t="17000" r="43604" b="6579"/>
          <a:stretch/>
        </p:blipFill>
        <p:spPr>
          <a:xfrm>
            <a:off x="0" y="1879600"/>
            <a:ext cx="3819069" cy="4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0" y="124856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98450">
              <a:buSzPts val="1100"/>
              <a:buFont typeface="Arial"/>
              <a:buChar char="●"/>
            </a:pPr>
            <a:r>
              <a:rPr lang="pt-PT" dirty="0"/>
              <a:t>Oferece aos alunos uma compreensão dos principais desafios e caminhos para o desenvolvimento sustentável no Brasil Colômbia, Equador, Hungria, Indonésia, Tunísia e Emirados Árabes Unidos</a:t>
            </a:r>
            <a:endParaRPr lang="en-US" sz="1800" b="1" dirty="0">
              <a:latin typeface="Arial Narrow" pitchFamily="34" charset="0"/>
            </a:endParaRPr>
          </a:p>
        </p:txBody>
      </p:sp>
      <p:sp>
        <p:nvSpPr>
          <p:cNvPr id="8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" name="Google Shape;96;p2"/>
          <p:cNvPicPr preferRelativeResize="0"/>
          <p:nvPr/>
        </p:nvPicPr>
        <p:blipFill rotWithShape="1">
          <a:blip r:embed="rId4" cstate="print">
            <a:alphaModFix/>
          </a:blip>
          <a:srcRect b="62042"/>
          <a:stretch/>
        </p:blipFill>
        <p:spPr>
          <a:xfrm>
            <a:off x="0" y="-188843"/>
            <a:ext cx="12192000" cy="141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;p2"/>
          <p:cNvPicPr preferRelativeResize="0"/>
          <p:nvPr/>
        </p:nvPicPr>
        <p:blipFill rotWithShape="1">
          <a:blip r:embed="rId5" cstate="print">
            <a:alphaModFix/>
          </a:blip>
          <a:srcRect l="16158" t="8580" r="16654" b="9445"/>
          <a:stretch/>
        </p:blipFill>
        <p:spPr>
          <a:xfrm>
            <a:off x="-16863" y="-86102"/>
            <a:ext cx="1401163" cy="13198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1350036" y="272469"/>
            <a:ext cx="94255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3000"/>
            </a:pPr>
            <a:r>
              <a:rPr lang="pt-BR" sz="2800" b="1" dirty="0">
                <a:solidFill>
                  <a:schemeClr val="lt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DISCIPLINA DE ENSINO A DISTÂNCIA GRENNMETRIC</a:t>
            </a:r>
          </a:p>
          <a:p>
            <a:pPr lvl="0">
              <a:buSzPts val="3000"/>
            </a:pPr>
            <a:r>
              <a:rPr lang="pt-BR" sz="2800" b="1" dirty="0">
                <a:solidFill>
                  <a:schemeClr val="lt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Para alunos de graduação de 6 países</a:t>
            </a:r>
          </a:p>
        </p:txBody>
      </p:sp>
      <p:pic>
        <p:nvPicPr>
          <p:cNvPr id="12" name="Google Shape;772;p148" descr="Resultado de imagem para greenmetric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0853060" y="61231"/>
            <a:ext cx="1230086" cy="1066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7" cstate="print"/>
          <a:srcRect l="26458" t="15370" r="8229" b="5000"/>
          <a:stretch>
            <a:fillRect/>
          </a:stretch>
        </p:blipFill>
        <p:spPr bwMode="auto">
          <a:xfrm>
            <a:off x="7377725" y="2133600"/>
            <a:ext cx="46110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1447800" y="607060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2021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003800" y="254000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2022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207500" y="560070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2023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8044558" y="6385123"/>
            <a:ext cx="3368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hlinkClick r:id="rId8"/>
              </a:rPr>
              <a:t>https://cursosextensao.usp.br/course/view.php?id=3210</a:t>
            </a:r>
            <a:r>
              <a:rPr lang="pt-BR" sz="1000" dirty="0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-17792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3503712" y="334111"/>
            <a:ext cx="774652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EDITAL SGA/2023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i="0" u="none" strike="noStrike" cap="none" dirty="0" err="1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Projetos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 </a:t>
            </a:r>
            <a:r>
              <a:rPr lang="en-US" sz="3200" b="1" i="0" u="none" strike="noStrike" cap="none" dirty="0" err="1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Aprovados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0" y="1463040"/>
          <a:ext cx="12191400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441">
                  <a:extLst>
                    <a:ext uri="{9D8B030D-6E8A-4147-A177-3AD203B41FA5}">
                      <a16:colId xmlns:a16="http://schemas.microsoft.com/office/drawing/2014/main" val="610936388"/>
                    </a:ext>
                  </a:extLst>
                </a:gridCol>
                <a:gridCol w="9237959">
                  <a:extLst>
                    <a:ext uri="{9D8B030D-6E8A-4147-A177-3AD203B41FA5}">
                      <a16:colId xmlns:a16="http://schemas.microsoft.com/office/drawing/2014/main" val="1008945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UNIDADE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TÍTULO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82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MZUSP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Monitoramento de energia e </a:t>
                      </a:r>
                      <a:r>
                        <a:rPr lang="pt-BR" dirty="0" err="1"/>
                        <a:t>retrofit</a:t>
                      </a:r>
                      <a:r>
                        <a:rPr lang="pt-BR" dirty="0"/>
                        <a:t> para o Museu de Zoologia da USP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Monitoramento do </a:t>
                      </a:r>
                      <a:r>
                        <a:rPr lang="pt-BR" dirty="0" err="1"/>
                        <a:t>retrofit</a:t>
                      </a:r>
                      <a:r>
                        <a:rPr lang="pt-BR" dirty="0"/>
                        <a:t> a ser realizado no sistema de ar-condicionado do prédio didático do IB e diagnóstico energético dos prédios do 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104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PUSP-BAURU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Eficiência energética por meio da minimização de perdas de água potável no campus da USP de Bauru: da tecnologia à educação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5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ESALQ E </a:t>
                      </a: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HU-USP</a:t>
                      </a:r>
                    </a:p>
                    <a:p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Dignidade menstrual e </a:t>
                      </a:r>
                      <a:r>
                        <a:rPr lang="pt-BR" dirty="0" err="1"/>
                        <a:t>ecofeminismo</a:t>
                      </a:r>
                      <a:r>
                        <a:rPr lang="pt-BR" dirty="0"/>
                        <a:t> para comunidades vulneráveis/jovens estudantes: gestão de resíduos sólidos e combate à pobreza menstrual por meio da educação ambiental e democratização de tecnologias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20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FAU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 aproveitamento da luz natural e o uso consciente da iluminação artificial no edifício Vilanova </a:t>
                      </a:r>
                      <a:r>
                        <a:rPr lang="pt-BR" dirty="0" err="1"/>
                        <a:t>Artigas</a:t>
                      </a:r>
                      <a:r>
                        <a:rPr lang="pt-BR" dirty="0"/>
                        <a:t>, FAU-USP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461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PUSP-SC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Sistema Integrado de Monitoramento e Gestão da Energia Elétrica do Campus USP de São Carlos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34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PUSP-LQ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Energia limpa em espaços de bem-estar: integrações para a sustentabilidade </a:t>
                      </a:r>
                      <a:r>
                        <a:rPr lang="pt-BR" dirty="0" err="1"/>
                        <a:t>sociambiental</a:t>
                      </a:r>
                      <a:r>
                        <a:rPr lang="pt-BR" dirty="0"/>
                        <a:t> do campus USP "Luiz de Queiroz"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550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Conscientização dos usuários no uso de energia e </a:t>
                      </a:r>
                      <a:r>
                        <a:rPr lang="pt-BR" dirty="0" err="1"/>
                        <a:t>retrofit</a:t>
                      </a:r>
                      <a:r>
                        <a:rPr lang="pt-BR" dirty="0"/>
                        <a:t> do edifício F do Instituto de Energia e Ambiente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45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562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-28134"/>
            <a:ext cx="12192000" cy="141763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3842630" y="1381689"/>
            <a:ext cx="4506737" cy="41582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087886" y="3172342"/>
            <a:ext cx="20162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200" dirty="0"/>
              <a:t>OBRIGADA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349797" y="5628051"/>
            <a:ext cx="39629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dirty="0">
                <a:latin typeface="Baskerville Old Face" panose="02020602080505020303" pitchFamily="18" charset="0"/>
                <a:ea typeface="Times New Roman" panose="02020603050405020304" pitchFamily="18" charset="0"/>
              </a:rPr>
              <a:t>Professora Patrícia Iglecias</a:t>
            </a:r>
          </a:p>
          <a:p>
            <a:pPr algn="ctr">
              <a:spcAft>
                <a:spcPts val="0"/>
              </a:spcAft>
            </a:pPr>
            <a:r>
              <a:rPr lang="pt-BR" sz="2800" dirty="0">
                <a:latin typeface="Baskerville Old Face" panose="02020602080505020303" pitchFamily="18" charset="0"/>
                <a:ea typeface="Times New Roman" panose="02020603050405020304" pitchFamily="18" charset="0"/>
              </a:rPr>
              <a:t>patricia.iglecias@usp.br </a:t>
            </a:r>
          </a:p>
        </p:txBody>
      </p:sp>
    </p:spTree>
    <p:extLst>
      <p:ext uri="{BB962C8B-B14F-4D97-AF65-F5344CB8AC3E}">
        <p14:creationId xmlns:p14="http://schemas.microsoft.com/office/powerpoint/2010/main" val="2348406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-17792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2408849" y="432759"/>
            <a:ext cx="101030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PLANOS DIRETORES 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44;p9" descr="D:\Users\User\Documents\Pirassununga2\SGA\Assessoria\ReuniãoDirigentes\Dez2019\FotosBauru\FE2A0205.jp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73637" y="4279344"/>
            <a:ext cx="3026229" cy="19920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45;p9"/>
          <p:cNvSpPr txBox="1"/>
          <p:nvPr/>
        </p:nvSpPr>
        <p:spPr>
          <a:xfrm>
            <a:off x="339424" y="6307090"/>
            <a:ext cx="2818431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30450" rIns="60925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Treinamento - Bauru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346;p9" descr="D:\Users\User\Documents\Pirassununga2\SGA\Assessoria\ReuniãoDirigentes\Dez2019\FotosBauru\IMG_0596.jp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370002" y="1733092"/>
            <a:ext cx="2821257" cy="20288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47;p9"/>
          <p:cNvSpPr txBox="1"/>
          <p:nvPr/>
        </p:nvSpPr>
        <p:spPr>
          <a:xfrm>
            <a:off x="5169219" y="3860142"/>
            <a:ext cx="275590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30450" rIns="60925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GT- Bauru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348;p9" descr="A imagem pode conter: 6 pessoas, pessoas sorrindo, pessoas sentadas e Ã¡rea interna"/>
          <p:cNvPicPr preferRelativeResize="0"/>
          <p:nvPr/>
        </p:nvPicPr>
        <p:blipFill rotWithShape="1">
          <a:blip r:embed="rId7" cstate="print">
            <a:alphaModFix/>
          </a:blip>
          <a:srcRect b="10040"/>
          <a:stretch/>
        </p:blipFill>
        <p:spPr>
          <a:xfrm>
            <a:off x="8496302" y="1578316"/>
            <a:ext cx="3251200" cy="19013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49;p9"/>
          <p:cNvSpPr txBox="1"/>
          <p:nvPr/>
        </p:nvSpPr>
        <p:spPr>
          <a:xfrm>
            <a:off x="8905113" y="3522834"/>
            <a:ext cx="360680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30450" rIns="60925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GT- Pirassununga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350;p9" descr="Resultado de imagem para grupos de trabalho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329305" y="2092824"/>
            <a:ext cx="3302045" cy="147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1;p9"/>
          <p:cNvPicPr preferRelativeResize="0"/>
          <p:nvPr/>
        </p:nvPicPr>
        <p:blipFill rotWithShape="1">
          <a:blip r:embed="rId9" cstate="print">
            <a:alphaModFix/>
          </a:blip>
          <a:srcRect l="2228" t="8040" r="4716" b="1569"/>
          <a:stretch/>
        </p:blipFill>
        <p:spPr>
          <a:xfrm>
            <a:off x="7901268" y="4043978"/>
            <a:ext cx="3421742" cy="244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52;p9"/>
          <p:cNvSpPr txBox="1"/>
          <p:nvPr/>
        </p:nvSpPr>
        <p:spPr>
          <a:xfrm>
            <a:off x="8628036" y="6468533"/>
            <a:ext cx="4140201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30450" rIns="60925" bIns="30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GT- Ribeirão Preto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353;p9" descr="D:\Users\User\Documents\Pirassununga2\SGA\Assessoria\ReuniãoDirigentes\Dez2019\FotosBauru\FE2A0239.jpg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3425373" y="4813109"/>
            <a:ext cx="3030668" cy="187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56;p9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8988013" y="76242"/>
            <a:ext cx="868569" cy="83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57;p9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10542166" y="367447"/>
            <a:ext cx="1595966" cy="855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30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378" name="Google Shape;378;p36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79" name="Google Shape;379;p36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-17792"/>
            <a:ext cx="12192000" cy="141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6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6"/>
          <p:cNvSpPr/>
          <p:nvPr/>
        </p:nvSpPr>
        <p:spPr>
          <a:xfrm>
            <a:off x="220133" y="4686923"/>
            <a:ext cx="7959771" cy="199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spAutoFit/>
          </a:bodyPr>
          <a:lstStyle/>
          <a:p>
            <a:pPr marL="357188" marR="0" lvl="1" indent="-1666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Portarias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específicas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reforçam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necessidade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conservação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preservação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dessas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áreas</a:t>
            </a:r>
            <a:endParaRPr dirty="0"/>
          </a:p>
          <a:p>
            <a:pPr marL="357188" marR="0" lvl="1" indent="-1666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Política Ambiental 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pertinentes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áreas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verdes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reservas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ecológicas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fauna;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ocupação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territorial</a:t>
            </a:r>
            <a:endParaRPr dirty="0"/>
          </a:p>
          <a:p>
            <a:pPr marL="357188" marR="0" lvl="1" indent="-1666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Alíneas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orçamentárias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específicas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destinadas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projetos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visem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recuperação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manutenção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dessas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áreas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ecossistemas</a:t>
            </a:r>
            <a:endParaRPr dirty="0"/>
          </a:p>
          <a:p>
            <a:pPr marL="357188" marR="0" lvl="1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Desenvolvimento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atividades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ensino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pesquisa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extensão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36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7802217" y="2646993"/>
            <a:ext cx="4199283" cy="169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6"/>
          <p:cNvSpPr txBox="1"/>
          <p:nvPr/>
        </p:nvSpPr>
        <p:spPr>
          <a:xfrm>
            <a:off x="10393215" y="6674706"/>
            <a:ext cx="1752219" cy="24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Ribeirão Preto - </a:t>
            </a:r>
            <a:r>
              <a:rPr lang="en-US" sz="1000" b="0" i="1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Campus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6"/>
          <p:cNvSpPr txBox="1"/>
          <p:nvPr/>
        </p:nvSpPr>
        <p:spPr>
          <a:xfrm>
            <a:off x="10629128" y="2536232"/>
            <a:ext cx="1480323" cy="24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Piracicaba - </a:t>
            </a:r>
            <a:r>
              <a:rPr lang="en-US" sz="1000" b="0" i="1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Campus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6"/>
          <p:cNvSpPr txBox="1"/>
          <p:nvPr/>
        </p:nvSpPr>
        <p:spPr>
          <a:xfrm>
            <a:off x="10279902" y="4263432"/>
            <a:ext cx="1672916" cy="24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Pirassununga - </a:t>
            </a:r>
            <a:r>
              <a:rPr lang="en-US" sz="1000" b="0" i="1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Campus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6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8577469" y="4450535"/>
            <a:ext cx="3478328" cy="227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596063" y="1411354"/>
            <a:ext cx="4456237" cy="116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 rotWithShape="1">
          <a:blip r:embed="rId8" cstate="print">
            <a:alphaModFix/>
          </a:blip>
          <a:srcRect l="7092" t="24783" r="36657" b="22897"/>
          <a:stretch/>
        </p:blipFill>
        <p:spPr>
          <a:xfrm>
            <a:off x="1063487" y="1477040"/>
            <a:ext cx="5858581" cy="306514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7;p2"/>
          <p:cNvSpPr txBox="1"/>
          <p:nvPr/>
        </p:nvSpPr>
        <p:spPr>
          <a:xfrm>
            <a:off x="2255175" y="82677"/>
            <a:ext cx="774652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3200" b="1" dirty="0">
              <a:solidFill>
                <a:schemeClr val="lt1"/>
              </a:solidFill>
              <a:latin typeface="Libre Baskerville"/>
              <a:ea typeface="Arial"/>
              <a:cs typeface="Arial"/>
              <a:sym typeface="Libre Baskervil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RESERVAS ECOLÓGICAS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83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1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05182" y="360740"/>
            <a:ext cx="77465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USP SUSTENTABILIDADE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2;p30"/>
          <p:cNvPicPr preferRelativeResize="0"/>
          <p:nvPr/>
        </p:nvPicPr>
        <p:blipFill rotWithShape="1">
          <a:blip r:embed="rId5" cstate="print">
            <a:alphaModFix/>
          </a:blip>
          <a:srcRect l="21759" t="17592" r="20370" b="23611"/>
          <a:stretch/>
        </p:blipFill>
        <p:spPr>
          <a:xfrm>
            <a:off x="496948" y="1471928"/>
            <a:ext cx="2862748" cy="282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84;p28"/>
          <p:cNvPicPr preferRelativeResize="0"/>
          <p:nvPr/>
        </p:nvPicPr>
        <p:blipFill rotWithShape="1">
          <a:blip r:embed="rId6" cstate="print">
            <a:alphaModFix/>
          </a:blip>
          <a:srcRect l="18542" t="7037" r="18084" b="30268"/>
          <a:stretch/>
        </p:blipFill>
        <p:spPr>
          <a:xfrm>
            <a:off x="0" y="4542759"/>
            <a:ext cx="4540956" cy="2011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91;p30"/>
          <p:cNvSpPr txBox="1">
            <a:spLocks/>
          </p:cNvSpPr>
          <p:nvPr/>
        </p:nvSpPr>
        <p:spPr>
          <a:xfrm>
            <a:off x="4367808" y="1719605"/>
            <a:ext cx="7655496" cy="5121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just">
              <a:lnSpc>
                <a:spcPct val="90000"/>
              </a:lnSpc>
              <a:spcBef>
                <a:spcPts val="1200"/>
              </a:spcBef>
              <a:buSzPts val="1800"/>
              <a:buFont typeface="Arial" pitchFamily="34" charset="0"/>
              <a:buChar char="●"/>
            </a:pPr>
            <a:r>
              <a:rPr lang="pt-BR" sz="2400" dirty="0"/>
              <a:t>Pesquisas realizadas por Pós-doutores que contribuem para ações estratégicas da USP em sustentabilidade e com políticas públicas</a:t>
            </a:r>
          </a:p>
          <a:p>
            <a:pPr marL="457200" algn="just">
              <a:lnSpc>
                <a:spcPct val="90000"/>
              </a:lnSpc>
              <a:spcBef>
                <a:spcPts val="1200"/>
              </a:spcBef>
              <a:buSzPts val="1800"/>
              <a:buFont typeface="Arial" pitchFamily="34" charset="0"/>
              <a:buChar char="●"/>
            </a:pPr>
            <a:r>
              <a:rPr lang="pt-BR" sz="2400" dirty="0"/>
              <a:t>Inscrições: 180</a:t>
            </a:r>
          </a:p>
          <a:p>
            <a:pPr marL="457200">
              <a:lnSpc>
                <a:spcPct val="90000"/>
              </a:lnSpc>
              <a:spcBef>
                <a:spcPts val="1200"/>
              </a:spcBef>
              <a:buSzPts val="1800"/>
              <a:buFont typeface="Arial" pitchFamily="34" charset="0"/>
              <a:buChar char="●"/>
            </a:pPr>
            <a:r>
              <a:rPr lang="pt-BR" sz="2400" dirty="0"/>
              <a:t>Selecionados: 32</a:t>
            </a:r>
          </a:p>
          <a:p>
            <a:pPr marL="457200">
              <a:lnSpc>
                <a:spcPct val="90000"/>
              </a:lnSpc>
              <a:spcBef>
                <a:spcPts val="1200"/>
              </a:spcBef>
              <a:buSzPts val="1800"/>
              <a:buFont typeface="Arial" pitchFamily="34" charset="0"/>
              <a:buChar char="●"/>
            </a:pPr>
            <a:r>
              <a:rPr lang="pt-BR" sz="2400" dirty="0"/>
              <a:t>Início: 01 / 09 / 2022</a:t>
            </a:r>
          </a:p>
          <a:p>
            <a:pPr marL="457200">
              <a:lnSpc>
                <a:spcPct val="90000"/>
              </a:lnSpc>
              <a:spcBef>
                <a:spcPts val="1200"/>
              </a:spcBef>
              <a:buSzPts val="1800"/>
              <a:buFont typeface="Arial" pitchFamily="34" charset="0"/>
              <a:buChar char="●"/>
            </a:pPr>
            <a:r>
              <a:rPr lang="pt-BR" sz="2400" dirty="0"/>
              <a:t>Unidades USP: EACH, EESC, ESALQ, CENA, FD/SP, FEA/RP, FEA/SP, FFLC/RP, FSP, FZEA, IAG, IEE, IF/SP , IGC, IO e POLI</a:t>
            </a:r>
          </a:p>
          <a:p>
            <a:pPr marL="457200" indent="-228600">
              <a:lnSpc>
                <a:spcPct val="90000"/>
              </a:lnSpc>
              <a:spcBef>
                <a:spcPts val="1200"/>
              </a:spcBef>
              <a:buSzPts val="1800"/>
              <a:buFont typeface="Arial" pitchFamily="34" charset="0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4085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1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3719736" y="378939"/>
            <a:ext cx="77465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USP </a:t>
            </a:r>
            <a:r>
              <a:rPr lang="en-US" sz="3200" b="1" dirty="0" err="1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Sustentabilidade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1199456" y="1497748"/>
            <a:ext cx="1051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TEMAS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99456" y="2153869"/>
            <a:ext cx="4032448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Águas Subterrâneas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Comunicação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Construções Sustentáveis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Compensação Ambiental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Conservação da Biodiversidade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Ecologia de Rodovias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Educação Ambiental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Energia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Hidrogênio Verde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Gestão Ambiental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Gestão de Resíduos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Inventário de Emissões de GEE;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</p:txBody>
      </p:sp>
      <p:sp>
        <p:nvSpPr>
          <p:cNvPr id="7" name="Retângulo 6"/>
          <p:cNvSpPr/>
          <p:nvPr/>
        </p:nvSpPr>
        <p:spPr>
          <a:xfrm>
            <a:off x="7104112" y="2153869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Meio Ambiente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Mercado de Carbono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Mudanças Climáticas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Oceano e adaptações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Qualidade do 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Mineração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 err="1"/>
              <a:t>Reúso</a:t>
            </a:r>
            <a:r>
              <a:rPr lang="pt-BR" sz="2200" dirty="0"/>
              <a:t> da Água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Saneamento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Saúde Ambiental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Segurança Alimentar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42463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65630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Baskerville"/>
              <a:buNone/>
            </a:pPr>
            <a:r>
              <a:rPr lang="en-US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Seleção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841903" y="80111"/>
            <a:ext cx="6273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print">
            <a:alphaModFix/>
          </a:blip>
          <a:srcRect b="62042"/>
          <a:stretch/>
        </p:blipFill>
        <p:spPr>
          <a:xfrm>
            <a:off x="0" y="1"/>
            <a:ext cx="12192000" cy="141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3719736" y="378939"/>
            <a:ext cx="77465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USP </a:t>
            </a:r>
            <a:r>
              <a:rPr lang="en-US" sz="3200" b="1" dirty="0" err="1">
                <a:solidFill>
                  <a:schemeClr val="lt1"/>
                </a:solidFill>
                <a:latin typeface="Libre Baskerville"/>
                <a:ea typeface="Arial"/>
                <a:cs typeface="Arial"/>
                <a:sym typeface="Libre Baskerville"/>
              </a:rPr>
              <a:t>Sustentabilidade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 cstate="print">
            <a:alphaModFix/>
          </a:blip>
          <a:srcRect l="16158" t="8580" r="16654" b="9445"/>
          <a:stretch/>
        </p:blipFill>
        <p:spPr>
          <a:xfrm>
            <a:off x="173637" y="-17792"/>
            <a:ext cx="1575003" cy="145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1199456" y="1497748"/>
            <a:ext cx="1051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Exemplos de Resultados Parciais do Programa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99456" y="2153869"/>
            <a:ext cx="7992888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1. Avaliação do potencial de geração fotovoltaica </a:t>
            </a:r>
            <a:r>
              <a:rPr lang="pt-BR" sz="2400" dirty="0">
                <a:solidFill>
                  <a:schemeClr val="bg1"/>
                </a:solidFill>
              </a:rPr>
              <a:t>para </a:t>
            </a:r>
            <a:r>
              <a:rPr lang="pt-BR" sz="2400" dirty="0" err="1">
                <a:solidFill>
                  <a:schemeClr val="bg1"/>
                </a:solidFill>
              </a:rPr>
              <a:t>ConservaçãoFlora</a:t>
            </a:r>
            <a:r>
              <a:rPr lang="pt-BR" sz="2400" dirty="0">
                <a:solidFill>
                  <a:schemeClr val="bg1"/>
                </a:solidFill>
              </a:rPr>
              <a:t> de São Paulo</a:t>
            </a: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2. Geografia dos resíduos e mudanças climáticas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3. Captura de CO2 e mineração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4. Otimização da produção de biogás de resíduos sólidos e resíduos de poda em unidade experimental de produção de biogás no campus capital da USP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4. </a:t>
            </a:r>
            <a:r>
              <a:rPr lang="en-US" sz="2400" dirty="0" err="1"/>
              <a:t>Potencial</a:t>
            </a:r>
            <a:r>
              <a:rPr lang="en-US" sz="2400" dirty="0"/>
              <a:t> </a:t>
            </a:r>
            <a:r>
              <a:rPr lang="en-US" sz="2400" dirty="0" err="1"/>
              <a:t>técnico</a:t>
            </a:r>
            <a:r>
              <a:rPr lang="en-US" sz="2400" dirty="0"/>
              <a:t> de </a:t>
            </a:r>
            <a:r>
              <a:rPr lang="en-US" sz="2400" dirty="0" err="1"/>
              <a:t>produção</a:t>
            </a:r>
            <a:r>
              <a:rPr lang="en-US" sz="2400" dirty="0"/>
              <a:t> de </a:t>
            </a:r>
            <a:r>
              <a:rPr lang="en-US" sz="2400" dirty="0" err="1"/>
              <a:t>hidrogênio</a:t>
            </a:r>
            <a:r>
              <a:rPr lang="en-US" sz="2400" dirty="0"/>
              <a:t> </a:t>
            </a:r>
            <a:r>
              <a:rPr lang="en-US" sz="2400" dirty="0" err="1"/>
              <a:t>verde</a:t>
            </a:r>
            <a:r>
              <a:rPr lang="en-US" sz="2400" dirty="0"/>
              <a:t> a </a:t>
            </a:r>
            <a:r>
              <a:rPr lang="en-US" sz="2400" dirty="0" err="1"/>
              <a:t>partir</a:t>
            </a:r>
            <a:r>
              <a:rPr lang="en-US" sz="2400" dirty="0"/>
              <a:t> de </a:t>
            </a:r>
            <a:r>
              <a:rPr lang="en-US" sz="2400" dirty="0" err="1"/>
              <a:t>etanol</a:t>
            </a:r>
            <a:r>
              <a:rPr lang="en-US" sz="2400" dirty="0"/>
              <a:t>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usinas</a:t>
            </a:r>
            <a:r>
              <a:rPr lang="en-US" sz="2400" dirty="0"/>
              <a:t> </a:t>
            </a:r>
            <a:r>
              <a:rPr lang="en-US" sz="2400" dirty="0" err="1"/>
              <a:t>sucroenergéticas</a:t>
            </a:r>
            <a:r>
              <a:rPr lang="en-US" sz="2400" dirty="0"/>
              <a:t> no </a:t>
            </a:r>
            <a:r>
              <a:rPr lang="en-US" sz="2400" dirty="0" err="1"/>
              <a:t>Brasil</a:t>
            </a:r>
            <a:endParaRPr lang="en-US" sz="2400" dirty="0"/>
          </a:p>
          <a:p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524723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2"/>
          <a:stretch/>
        </p:blipFill>
        <p:spPr>
          <a:xfrm>
            <a:off x="0" y="1"/>
            <a:ext cx="12192000" cy="141763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t="17351" r="21246" b="22790"/>
          <a:stretch/>
        </p:blipFill>
        <p:spPr>
          <a:xfrm>
            <a:off x="10776520" y="143764"/>
            <a:ext cx="1187995" cy="12631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74F1C4-60CF-22CE-6869-D3EBE768DE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8580" r="16655" b="9447"/>
          <a:stretch/>
        </p:blipFill>
        <p:spPr>
          <a:xfrm>
            <a:off x="161684" y="-49651"/>
            <a:ext cx="1575003" cy="145322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12776" y="143851"/>
            <a:ext cx="8219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1. Avaliação do potencial de geração fotovoltaico nas edificações da USP – Campus da Cidade Universitária Armando de Salles Oliveira (CUASO)</a:t>
            </a:r>
          </a:p>
          <a:p>
            <a:pPr algn="ctr"/>
            <a:r>
              <a:rPr lang="pt-BR" sz="2000" dirty="0"/>
              <a:t>Júlio Martinez </a:t>
            </a:r>
            <a:r>
              <a:rPr lang="pt-BR" sz="2000" dirty="0" err="1"/>
              <a:t>Bolanos</a:t>
            </a:r>
            <a:r>
              <a:rPr lang="pt-BR" sz="2000" dirty="0"/>
              <a:t>/Roberto </a:t>
            </a:r>
            <a:r>
              <a:rPr lang="pt-BR" sz="2000" dirty="0" err="1"/>
              <a:t>Zilles</a:t>
            </a:r>
            <a:endParaRPr lang="pt-BR" sz="2000" dirty="0"/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" name="Vídeo Projeto 3D - IEE USP - EACH USP (1)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792" y="1403570"/>
            <a:ext cx="9840416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Espaço Reservado para Conteúdo 6"/>
          <p:cNvPicPr/>
          <p:nvPr/>
        </p:nvPicPr>
        <p:blipFill>
          <a:blip r:embed="rId2"/>
          <a:srcRect b="62042"/>
          <a:stretch/>
        </p:blipFill>
        <p:spPr>
          <a:xfrm>
            <a:off x="0" y="-28080"/>
            <a:ext cx="12191400" cy="1416960"/>
          </a:xfrm>
          <a:prstGeom prst="rect">
            <a:avLst/>
          </a:prstGeom>
          <a:ln w="0">
            <a:noFill/>
          </a:ln>
        </p:spPr>
      </p:pic>
      <p:pic>
        <p:nvPicPr>
          <p:cNvPr id="42" name="Imagem 4"/>
          <p:cNvPicPr/>
          <p:nvPr/>
        </p:nvPicPr>
        <p:blipFill>
          <a:blip r:embed="rId3"/>
          <a:srcRect l="22473" t="17364" r="21251" b="22806"/>
          <a:stretch/>
        </p:blipFill>
        <p:spPr>
          <a:xfrm>
            <a:off x="10776600" y="143640"/>
            <a:ext cx="1187280" cy="1262520"/>
          </a:xfrm>
          <a:prstGeom prst="rect">
            <a:avLst/>
          </a:prstGeom>
          <a:ln w="0">
            <a:noFill/>
          </a:ln>
        </p:spPr>
      </p:pic>
      <p:pic>
        <p:nvPicPr>
          <p:cNvPr id="43" name="Imagem 3"/>
          <p:cNvPicPr/>
          <p:nvPr/>
        </p:nvPicPr>
        <p:blipFill>
          <a:blip r:embed="rId4"/>
          <a:srcRect l="16157" t="8580" r="16649" b="9452"/>
          <a:stretch/>
        </p:blipFill>
        <p:spPr>
          <a:xfrm>
            <a:off x="161640" y="-49680"/>
            <a:ext cx="1574280" cy="1452600"/>
          </a:xfrm>
          <a:prstGeom prst="rect">
            <a:avLst/>
          </a:prstGeom>
          <a:ln w="0">
            <a:noFill/>
          </a:ln>
        </p:spPr>
      </p:pic>
      <p:pic>
        <p:nvPicPr>
          <p:cNvPr id="44" name="Imagem 1"/>
          <p:cNvPicPr/>
          <p:nvPr/>
        </p:nvPicPr>
        <p:blipFill>
          <a:blip r:embed="rId5"/>
          <a:stretch/>
        </p:blipFill>
        <p:spPr>
          <a:xfrm>
            <a:off x="9026280" y="1389240"/>
            <a:ext cx="3165480" cy="4443120"/>
          </a:xfrm>
          <a:prstGeom prst="rect">
            <a:avLst/>
          </a:prstGeom>
          <a:ln w="0">
            <a:noFill/>
          </a:ln>
        </p:spPr>
      </p:pic>
      <p:pic>
        <p:nvPicPr>
          <p:cNvPr id="45" name="Imagem 2"/>
          <p:cNvPicPr/>
          <p:nvPr/>
        </p:nvPicPr>
        <p:blipFill>
          <a:blip r:embed="rId6"/>
          <a:stretch/>
        </p:blipFill>
        <p:spPr>
          <a:xfrm>
            <a:off x="0" y="1696320"/>
            <a:ext cx="2878920" cy="3902040"/>
          </a:xfrm>
          <a:prstGeom prst="rect">
            <a:avLst/>
          </a:prstGeom>
          <a:ln w="0">
            <a:noFill/>
          </a:ln>
        </p:spPr>
      </p:pic>
      <p:pic>
        <p:nvPicPr>
          <p:cNvPr id="46" name="Imagem 6"/>
          <p:cNvPicPr/>
          <p:nvPr/>
        </p:nvPicPr>
        <p:blipFill>
          <a:blip r:embed="rId7"/>
          <a:stretch/>
        </p:blipFill>
        <p:spPr>
          <a:xfrm>
            <a:off x="2998080" y="1607400"/>
            <a:ext cx="2270880" cy="4138920"/>
          </a:xfrm>
          <a:prstGeom prst="rect">
            <a:avLst/>
          </a:prstGeom>
          <a:ln w="0">
            <a:noFill/>
          </a:ln>
        </p:spPr>
      </p:pic>
      <p:pic>
        <p:nvPicPr>
          <p:cNvPr id="47" name="Imagem 11"/>
          <p:cNvPicPr/>
          <p:nvPr/>
        </p:nvPicPr>
        <p:blipFill>
          <a:blip r:embed="rId8"/>
          <a:stretch/>
        </p:blipFill>
        <p:spPr>
          <a:xfrm>
            <a:off x="5269320" y="1481040"/>
            <a:ext cx="3756600" cy="3075840"/>
          </a:xfrm>
          <a:prstGeom prst="rect">
            <a:avLst/>
          </a:prstGeom>
          <a:ln w="0">
            <a:noFill/>
          </a:ln>
        </p:spPr>
      </p:pic>
      <p:sp>
        <p:nvSpPr>
          <p:cNvPr id="49" name="Retângulo 48"/>
          <p:cNvSpPr/>
          <p:nvPr/>
        </p:nvSpPr>
        <p:spPr>
          <a:xfrm>
            <a:off x="131040" y="5893560"/>
            <a:ext cx="2618640" cy="2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100" b="0" strike="noStrike" spc="-1">
                <a:solidFill>
                  <a:srgbClr val="1C1C1C"/>
                </a:solidFill>
                <a:latin typeface="Arial"/>
                <a:ea typeface="DejaVu Sans"/>
              </a:rPr>
              <a:t>Participação em Projeto Cooperativa - Comunidade São Remo -Pref. Campus Capital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2956320" y="5870880"/>
            <a:ext cx="2310840" cy="55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100" b="0" strike="noStrike" spc="-1">
                <a:solidFill>
                  <a:srgbClr val="1C1C1C"/>
                </a:solidFill>
                <a:latin typeface="Arial"/>
                <a:ea typeface="DejaVu Sans"/>
              </a:rPr>
              <a:t>IEE/USP – Elaboração- Projeto inicial de Coleta Seletiva e cálculo de emissões de gases de efeito estufa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CaixaDeTexto 1"/>
          <p:cNvSpPr/>
          <p:nvPr/>
        </p:nvSpPr>
        <p:spPr>
          <a:xfrm>
            <a:off x="6084360" y="4685760"/>
            <a:ext cx="2150640" cy="62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100" b="0" strike="noStrike" spc="-1">
                <a:solidFill>
                  <a:srgbClr val="1C1C1C"/>
                </a:solidFill>
                <a:latin typeface="Arial"/>
                <a:ea typeface="DejaVu Sans"/>
              </a:rPr>
              <a:t>Escola de Engenharia de Lorena- EEL/USP – Visita e cooperação científica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CaixaDeTexto 2"/>
          <p:cNvSpPr/>
          <p:nvPr/>
        </p:nvSpPr>
        <p:spPr>
          <a:xfrm>
            <a:off x="9000000" y="5718600"/>
            <a:ext cx="2878920" cy="40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Publicação de capítulo denominado América Latina: Experiências de Coleta Seletiva. Organização de livro.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DOI 10.5151/9786555502411</a:t>
            </a:r>
            <a:r>
              <a:rPr lang="pt-BR" sz="1100" b="0" strike="noStrike" spc="-1">
                <a:solidFill>
                  <a:srgbClr val="FFFFFF"/>
                </a:solidFill>
                <a:latin typeface="Arial"/>
                <a:ea typeface="DejaVu Sans"/>
              </a:rPr>
              <a:t>1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79A255-F925-F6C3-5CDD-70AD45865E62}"/>
              </a:ext>
            </a:extLst>
          </p:cNvPr>
          <p:cNvSpPr txBox="1"/>
          <p:nvPr/>
        </p:nvSpPr>
        <p:spPr>
          <a:xfrm>
            <a:off x="1736687" y="133732"/>
            <a:ext cx="8132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2. Os poderes na geografia dos resíduos e as mudanças climáticas: interfaces </a:t>
            </a:r>
            <a:r>
              <a:rPr lang="pt-BR" sz="2400" b="1" dirty="0" err="1">
                <a:solidFill>
                  <a:schemeClr val="bg1"/>
                </a:solidFill>
              </a:rPr>
              <a:t>Red</a:t>
            </a:r>
            <a:r>
              <a:rPr lang="pt-BR" sz="2400" b="1" dirty="0">
                <a:solidFill>
                  <a:schemeClr val="bg1"/>
                </a:solidFill>
              </a:rPr>
              <a:t> Lacre e USP</a:t>
            </a:r>
          </a:p>
          <a:p>
            <a:pPr algn="ctr"/>
            <a:r>
              <a:rPr lang="it-IT" sz="2400" dirty="0"/>
              <a:t>Luciana Ziglio/Tércio Ambrizzi</a:t>
            </a:r>
          </a:p>
        </p:txBody>
      </p:sp>
    </p:spTree>
    <p:extLst>
      <p:ext uri="{BB962C8B-B14F-4D97-AF65-F5344CB8AC3E}">
        <p14:creationId xmlns:p14="http://schemas.microsoft.com/office/powerpoint/2010/main" val="21116285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1411</Words>
  <Application>Microsoft Macintosh PowerPoint</Application>
  <PresentationFormat>Widescreen</PresentationFormat>
  <Paragraphs>234</Paragraphs>
  <Slides>26</Slides>
  <Notes>13</Notes>
  <HiddenSlides>0</HiddenSlides>
  <MMClips>1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41" baseType="lpstr">
      <vt:lpstr>Arial</vt:lpstr>
      <vt:lpstr>Arial Narrow</vt:lpstr>
      <vt:lpstr>Baskerville Old Face</vt:lpstr>
      <vt:lpstr>Calibri</vt:lpstr>
      <vt:lpstr>Clear Sans Thin Bold</vt:lpstr>
      <vt:lpstr>Corbel</vt:lpstr>
      <vt:lpstr>Futura Condensed Medium</vt:lpstr>
      <vt:lpstr>Futura Std Bold Condensed</vt:lpstr>
      <vt:lpstr>Futura Std Medium Condensed</vt:lpstr>
      <vt:lpstr>Georgia</vt:lpstr>
      <vt:lpstr>Libre Baskerville</vt:lpstr>
      <vt:lpstr>Lora</vt:lpstr>
      <vt:lpstr>Tahoma</vt:lpstr>
      <vt:lpstr>Wingdings</vt:lpstr>
      <vt:lpstr>Tema do Office</vt:lpstr>
      <vt:lpstr>Superintendência de Gestão Ambiental </vt:lpstr>
      <vt:lpstr>Seleção</vt:lpstr>
      <vt:lpstr>Seleção</vt:lpstr>
      <vt:lpstr>Seleção</vt:lpstr>
      <vt:lpstr>Seleção</vt:lpstr>
      <vt:lpstr>Seleção</vt:lpstr>
      <vt:lpstr>Seleção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 EDUCATIVO CONTINUADO</vt:lpstr>
      <vt:lpstr>COOPERAÇÃO Processo Educativo Continuado</vt:lpstr>
      <vt:lpstr>Apresentação do PowerPoint</vt:lpstr>
      <vt:lpstr>Apresentação do PowerPoint</vt:lpstr>
      <vt:lpstr>Apresentação do PowerPoint</vt:lpstr>
      <vt:lpstr>Seleção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Seleção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da apresentação de pesquisa USPSusten</dc:title>
  <dc:creator>Amanda</dc:creator>
  <cp:lastModifiedBy>Microsoft Office User</cp:lastModifiedBy>
  <cp:revision>90</cp:revision>
  <dcterms:created xsi:type="dcterms:W3CDTF">2022-11-28T18:37:57Z</dcterms:created>
  <dcterms:modified xsi:type="dcterms:W3CDTF">2023-06-14T11:02:51Z</dcterms:modified>
</cp:coreProperties>
</file>