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74" r:id="rId4"/>
    <p:sldId id="275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69" r:id="rId16"/>
    <p:sldId id="273" r:id="rId17"/>
  </p:sldIdLst>
  <p:sldSz cx="9144000" cy="6858000" type="screen4x3"/>
  <p:notesSz cx="6858000" cy="9144000"/>
  <p:embeddedFontLst>
    <p:embeddedFont>
      <p:font typeface="Aharoni" panose="02010803020104030203" pitchFamily="2" charset="-79"/>
      <p:bold r:id="rId19"/>
    </p:embeddedFon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Corbel" panose="020B0503020204020204" pitchFamily="34" charset="0"/>
      <p:regular r:id="rId24"/>
      <p:bold r:id="rId25"/>
      <p:italic r:id="rId26"/>
      <p:boldItalic r:id="rId27"/>
    </p:embeddedFont>
    <p:embeddedFont>
      <p:font typeface="Old Standard TT" pitchFamily="2" charset="77"/>
      <p:regular r:id="rId28"/>
      <p:bold r:id="rId29"/>
      <p:italic r:id="rId30"/>
    </p:embeddedFont>
    <p:embeddedFont>
      <p:font typeface="Poppins" pitchFamily="2" charset="77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40" roundtripDataSignature="AMtx7mjMBl8q4zoY7zDt2TOAcPCJRaYJi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4E72696-9B25-4C94-94F7-DC6A06C9C482}">
  <a:tblStyle styleId="{54E72696-9B25-4C94-94F7-DC6A06C9C482}" styleName="Table_0">
    <a:wholeTbl>
      <a:tcTxStyle b="off" i="off">
        <a:font>
          <a:latin typeface="Arial"/>
          <a:ea typeface="Arial"/>
          <a:cs typeface="Arial"/>
        </a:font>
        <a:schemeClr val="dk1"/>
      </a:tcTxStyle>
      <a:tcStyle>
        <a:tcBdr>
          <a:lef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127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E6EFF0"/>
          </a:solidFill>
        </a:fill>
      </a:tcStyle>
    </a:wholeTbl>
    <a:band1H>
      <a:tcTxStyle/>
      <a:tcStyle>
        <a:tcBdr/>
        <a:fill>
          <a:solidFill>
            <a:srgbClr val="CADDE1"/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rgbClr val="CADDE1"/>
          </a:solidFill>
        </a:fill>
      </a:tcStyle>
    </a:band1V>
    <a:band2V>
      <a:tcTxStyle/>
      <a:tcStyle>
        <a:tcBdr/>
      </a:tcStyle>
    </a:band2V>
    <a:la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 i="off">
        <a:font>
          <a:latin typeface="Arial"/>
          <a:ea typeface="Arial"/>
          <a:cs typeface="Arial"/>
        </a:font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top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top>
        </a:tcBdr>
        <a:fill>
          <a:solidFill>
            <a:schemeClr val="accent5"/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Arial"/>
          <a:ea typeface="Arial"/>
          <a:cs typeface="Arial"/>
        </a:font>
        <a:schemeClr val="lt1"/>
      </a:tcTxStyle>
      <a:tcStyle>
        <a:tcBdr>
          <a:bottom>
            <a:ln w="38100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5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81"/>
  </p:normalViewPr>
  <p:slideViewPr>
    <p:cSldViewPr snapToGrid="0">
      <p:cViewPr varScale="1">
        <p:scale>
          <a:sx n="107" d="100"/>
          <a:sy n="107" d="100"/>
        </p:scale>
        <p:origin x="1760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font" Target="fonts/font19.fntdata"/><Relationship Id="rId40" Type="http://customschemas.google.com/relationships/presentationmetadata" Target="meta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font" Target="fonts/font18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font" Target="fonts/font17.fntdata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font" Target="fonts/font2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309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" name="Google Shape;46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5" name="Google Shape;17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100b90c2db3_0_0:notes"/>
          <p:cNvSpPr txBox="1">
            <a:spLocks noGrp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3" name="Google Shape;183;g100b90c2db3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9" name="Google Shape;18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g10204bb126d_0_1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7" name="Google Shape;197;g10204bb126d_0_1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1" name="Google Shape;22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8" name="Google Shape;20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4" name="Google Shape;254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64595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" name="Google Shape;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223526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10204bb126d_0_15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1" name="Google Shape;81;g10204bb126d_0_15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7" name="Google Shape;97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f646768e3e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gf646768e3e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4" name="Google Shape;124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10204bb126d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>
                <a:solidFill>
                  <a:schemeClr val="dk1"/>
                </a:solidFill>
              </a:rPr>
              <a:t>As part of the PAR process, the Green Office also has an alliance with a group of the society to consolidate and implement its activities. This group includes </a:t>
            </a:r>
            <a:r>
              <a:rPr lang="pt-BR" b="1">
                <a:solidFill>
                  <a:schemeClr val="dk1"/>
                </a:solidFill>
              </a:rPr>
              <a:t>civil society, the public and private sector, and non-governmental organizations</a:t>
            </a:r>
            <a:r>
              <a:rPr lang="pt-BR">
                <a:solidFill>
                  <a:schemeClr val="dk1"/>
                </a:solidFill>
              </a:rPr>
              <a:t>.</a:t>
            </a: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pt-BR">
                <a:solidFill>
                  <a:schemeClr val="dk1"/>
                </a:solidFill>
              </a:rPr>
              <a:t>The involvement of different agents contributes a very important plurality to the multidisciplinary decision-making that the project brings as one of its concepts.</a:t>
            </a:r>
            <a:endParaRPr/>
          </a:p>
        </p:txBody>
      </p:sp>
      <p:sp>
        <p:nvSpPr>
          <p:cNvPr id="135" name="Google Shape;135;g10204bb126d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5"/>
          <p:cNvSpPr txBox="1">
            <a:spLocks noGrp="1"/>
          </p:cNvSpPr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5"/>
          <p:cNvSpPr txBox="1">
            <a:spLocks noGrp="1"/>
          </p:cNvSpPr>
          <p:nvPr>
            <p:ph type="subTitle" idx="1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6"/>
          <p:cNvSpPr txBox="1">
            <a:spLocks noGrp="1"/>
          </p:cNvSpPr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2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gf646768e3e_0_77"/>
          <p:cNvSpPr/>
          <p:nvPr/>
        </p:nvSpPr>
        <p:spPr>
          <a:xfrm>
            <a:off x="0" y="6727600"/>
            <a:ext cx="9144000" cy="130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None/>
            </a:pPr>
            <a:endParaRPr sz="19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gf646768e3e_0_77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8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gf646768e3e_0_77"/>
          <p:cNvSpPr txBox="1">
            <a:spLocks noGrp="1"/>
          </p:cNvSpPr>
          <p:nvPr>
            <p:ph type="body" idx="1"/>
          </p:nvPr>
        </p:nvSpPr>
        <p:spPr>
          <a:xfrm>
            <a:off x="311700" y="1562133"/>
            <a:ext cx="8520600" cy="452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lvl="0" indent="-381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/>
            </a:lvl1pPr>
            <a:lvl2pPr marL="914400" lvl="1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2pPr>
            <a:lvl3pPr marL="1371600" lvl="2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3pPr>
            <a:lvl4pPr marL="1828800" lvl="3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4pPr>
            <a:lvl5pPr marL="2286000" lvl="4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5pPr>
            <a:lvl6pPr marL="2743200" lvl="5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6pPr>
            <a:lvl7pPr marL="3200400" lvl="6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●"/>
              <a:defRPr/>
            </a:lvl7pPr>
            <a:lvl8pPr marL="3657600" lvl="7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○"/>
              <a:defRPr/>
            </a:lvl8pPr>
            <a:lvl9pPr marL="4114800" lvl="8" indent="-34925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9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gf646768e3e_0_77"/>
          <p:cNvSpPr txBox="1">
            <a:spLocks noGrp="1"/>
          </p:cNvSpPr>
          <p:nvPr>
            <p:ph type="sldNum" idx="12"/>
          </p:nvPr>
        </p:nvSpPr>
        <p:spPr>
          <a:xfrm>
            <a:off x="8472458" y="6217623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  <a:defRPr sz="1300" b="0" i="0" u="none" strike="noStrike" cap="none">
                <a:solidFill>
                  <a:schemeClr val="dk1"/>
                </a:solidFill>
                <a:latin typeface="Old Standard TT"/>
                <a:ea typeface="Old Standard TT"/>
                <a:cs typeface="Old Standard TT"/>
                <a:sym typeface="Old Standard T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27"/>
          <p:cNvSpPr txBox="1">
            <a:spLocks noGrp="1"/>
          </p:cNvSpPr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5" name="Google Shape;25;p2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28"/>
          <p:cNvSpPr txBox="1">
            <a:spLocks noGrp="1"/>
          </p:cNvSpPr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8"/>
          <p:cNvSpPr txBox="1">
            <a:spLocks noGrp="1"/>
          </p:cNvSpPr>
          <p:nvPr>
            <p:ph type="body" idx="1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28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9"/>
          <p:cNvSpPr txBox="1">
            <a:spLocks noGrp="1"/>
          </p:cNvSpPr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29"/>
          <p:cNvSpPr txBox="1">
            <a:spLocks noGrp="1"/>
          </p:cNvSpPr>
          <p:nvPr>
            <p:ph type="subTitle" idx="1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4" name="Google Shape;34;p29"/>
          <p:cNvSpPr txBox="1">
            <a:spLocks noGrp="1"/>
          </p:cNvSpPr>
          <p:nvPr>
            <p:ph type="body" idx="2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5" name="Google Shape;35;p2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0"/>
          <p:cNvSpPr txBox="1">
            <a:spLocks noGrp="1"/>
          </p:cNvSpPr>
          <p:nvPr>
            <p:ph type="body" idx="1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38" name="Google Shape;38;p3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g10204bb126d_0_196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g10204bb126d_0_196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2" name="Google Shape;42;g10204bb126d_0_196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3" name="Google Shape;43;g10204bb126d_0_196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4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4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jp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jp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2.png"/><Relationship Id="rId7" Type="http://schemas.openxmlformats.org/officeDocument/2006/relationships/image" Target="../media/image23.jp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jpg"/><Relationship Id="rId15" Type="http://schemas.openxmlformats.org/officeDocument/2006/relationships/image" Target="../media/image31.jp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g"/><Relationship Id="rId1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"/>
          <p:cNvSpPr txBox="1">
            <a:spLocks noGrp="1"/>
          </p:cNvSpPr>
          <p:nvPr>
            <p:ph type="ctrTitle"/>
          </p:nvPr>
        </p:nvSpPr>
        <p:spPr>
          <a:xfrm>
            <a:off x="311700" y="2420946"/>
            <a:ext cx="8520600" cy="1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 sz="4400" b="1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GREEN OFFICE UPF</a:t>
            </a:r>
            <a:endParaRPr sz="4400" b="1">
              <a:solidFill>
                <a:srgbClr val="2A6B2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49" name="Google Shape;49;p1"/>
          <p:cNvSpPr txBox="1">
            <a:spLocks noGrp="1"/>
          </p:cNvSpPr>
          <p:nvPr>
            <p:ph type="subTitle" idx="1"/>
          </p:nvPr>
        </p:nvSpPr>
        <p:spPr>
          <a:xfrm>
            <a:off x="311700" y="3707608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pt-BR" sz="2200" dirty="0">
                <a:latin typeface="Poppins"/>
                <a:ea typeface="Poppins"/>
                <a:cs typeface="Poppins"/>
                <a:sym typeface="Poppins"/>
              </a:rPr>
              <a:t>ESCRITORIO ACADÊMICO DE SUSTENTABILIDADE</a:t>
            </a:r>
            <a:endParaRPr sz="2200" dirty="0">
              <a:latin typeface="Poppins"/>
              <a:ea typeface="Poppins"/>
              <a:cs typeface="Poppins"/>
              <a:sym typeface="Poppins"/>
            </a:endParaRPr>
          </a:p>
        </p:txBody>
      </p:sp>
      <p:cxnSp>
        <p:nvCxnSpPr>
          <p:cNvPr id="50" name="Google Shape;50;p1"/>
          <p:cNvCxnSpPr/>
          <p:nvPr/>
        </p:nvCxnSpPr>
        <p:spPr>
          <a:xfrm>
            <a:off x="932873" y="3707608"/>
            <a:ext cx="7361382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17" descr="https://lh6.googleusercontent.com/WBsc3JtmqYji_-NrJWd6lygjqmc7Gn13kXFD6r4B_X3QKLDM8us19iFatIuS5vWEsQk8Ii4qmhvEVyv4tIPBcAMjvyLEKBAa8p9sSbXVFLbyz8VDJYx8HpjgP9gn1Ru96hyBXXkM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24555" y="367394"/>
            <a:ext cx="2757488" cy="2066925"/>
          </a:xfrm>
          <a:prstGeom prst="rect">
            <a:avLst/>
          </a:prstGeom>
          <a:noFill/>
          <a:ln w="127000" cap="sq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178" name="Google Shape;178;p17"/>
          <p:cNvSpPr txBox="1"/>
          <p:nvPr/>
        </p:nvSpPr>
        <p:spPr>
          <a:xfrm>
            <a:off x="320493" y="957399"/>
            <a:ext cx="5507430" cy="1387475"/>
          </a:xfrm>
          <a:prstGeom prst="rect">
            <a:avLst/>
          </a:prstGeom>
          <a:solidFill>
            <a:srgbClr val="0C5ADB"/>
          </a:solidFill>
          <a:ln w="9525" cap="flat" cmpd="sng">
            <a:solidFill>
              <a:srgbClr val="0C5ADB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8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O Green Office realizou atividades para informar, conectar e apoiar alunos e funcionários a agir em sustentabilidade.</a:t>
            </a:r>
            <a:endParaRPr sz="1800" b="0" i="0" u="none" strike="noStrike" cap="none" dirty="0">
              <a:solidFill>
                <a:srgbClr val="FFFFF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179" name="Google Shape;179;p17"/>
          <p:cNvSpPr/>
          <p:nvPr/>
        </p:nvSpPr>
        <p:spPr>
          <a:xfrm>
            <a:off x="320493" y="271734"/>
            <a:ext cx="80660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 dirty="0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Atividades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0" name="Google Shape;180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25417" y="2529978"/>
            <a:ext cx="7056266" cy="40749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100b90c2db3_0_0"/>
          <p:cNvSpPr txBox="1"/>
          <p:nvPr/>
        </p:nvSpPr>
        <p:spPr>
          <a:xfrm>
            <a:off x="615561" y="442542"/>
            <a:ext cx="7064634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BR" sz="3200" b="1" i="0" u="none" strike="noStrike" cap="none" dirty="0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Projetos</a:t>
            </a:r>
            <a:endParaRPr sz="3200" b="1" i="0" u="none" strike="noStrike" cap="none" dirty="0">
              <a:solidFill>
                <a:srgbClr val="2A6B2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graphicFrame>
        <p:nvGraphicFramePr>
          <p:cNvPr id="186" name="Google Shape;186;g100b90c2db3_0_0"/>
          <p:cNvGraphicFramePr/>
          <p:nvPr/>
        </p:nvGraphicFramePr>
        <p:xfrm>
          <a:off x="409015" y="1426932"/>
          <a:ext cx="8573050" cy="4765250"/>
        </p:xfrm>
        <a:graphic>
          <a:graphicData uri="http://schemas.openxmlformats.org/drawingml/2006/table">
            <a:tbl>
              <a:tblPr>
                <a:noFill/>
                <a:tableStyleId>{54E72696-9B25-4C94-94F7-DC6A06C9C482}</a:tableStyleId>
              </a:tblPr>
              <a:tblGrid>
                <a:gridCol w="62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58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387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Year</a:t>
                      </a:r>
                      <a:endParaRPr sz="1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Project</a:t>
                      </a:r>
                      <a:endParaRPr sz="1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Course/Unit</a:t>
                      </a:r>
                      <a:endParaRPr sz="1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2021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Climate Change 2050: 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The construction of future scenarios by UPF Architecture and Urbanism students </a:t>
                      </a:r>
                      <a:endParaRPr sz="1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Architecture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Environmental Education 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and Sustainability in </a:t>
                      </a: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Ecological Fairs 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in the Municipality of Passo Fundo/RS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u="none" strike="noStrike" cap="none"/>
                        <a:t>Environmental Engineering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Medical Clock 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of the Human Body</a:t>
                      </a:r>
                      <a:endParaRPr sz="1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Graduate Program in Civil and Environmental Engineering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2022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Game </a:t>
                      </a: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Path of Transformation</a:t>
                      </a:r>
                      <a:endParaRPr sz="1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UPF Cell and Project TransformAção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ECOBLUE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: PET bottle storage</a:t>
                      </a:r>
                      <a:endParaRPr sz="10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Course in Administration, Accounting Sciences, Economic Sciences and International Trade at UPF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Impact of UPF </a:t>
                      </a: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Graduate Studies 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on the SDGs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Graduate Program in Civil and Environmental Engineering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/>
                        <a:t>Carbon sequestration </a:t>
                      </a:r>
                      <a:r>
                        <a:rPr lang="pt-BR" sz="1000" u="none" strike="noStrike" cap="none"/>
                        <a:t>with Strategic Native Trees for Wild Fauna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Wild Fauna Management Laboratory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Sustainability and Education: 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actions that change the planet</a:t>
                      </a:r>
                      <a:endParaRPr sz="1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u="none" strike="noStrike" cap="none"/>
                        <a:t>Law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2023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Go by bike 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with the Green Office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Graduate Program in Civil and Environmental Engineering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Competition Giant Trees 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of Rio Grande do Sul</a:t>
                      </a:r>
                      <a:endParaRPr sz="10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4700" marR="24700" marT="24700" marB="24700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Institute of Health and School of Agricultural Sciences, Innovation and Business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Promoting </a:t>
                      </a: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Food Safety and Improving the Nutrition 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of Waste Recyclers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Nutrition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Teaching-research-extension helping in the organic conversion of a </a:t>
                      </a: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university vegetable garden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: formation, perceptions and experiences of sustainability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Agronomy and Graduate Program in Agronomy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403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br>
                        <a:rPr lang="pt-BR" sz="1000" u="none" strike="noStrike" cap="none"/>
                      </a:b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1" u="none" strike="noStrike" cap="none">
                          <a:solidFill>
                            <a:srgbClr val="000000"/>
                          </a:solidFill>
                        </a:rPr>
                        <a:t>(RE)ACT</a:t>
                      </a: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!: a project about consumption, environment and society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000" b="0" u="none" strike="noStrike" cap="none">
                          <a:solidFill>
                            <a:srgbClr val="000000"/>
                          </a:solidFill>
                        </a:rPr>
                        <a:t>Languages</a:t>
                      </a:r>
                      <a:endParaRPr sz="10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26675" marR="26675" marT="17775" marB="17775" anchor="ctr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18"/>
          <p:cNvPicPr preferRelativeResize="0"/>
          <p:nvPr/>
        </p:nvPicPr>
        <p:blipFill rotWithShape="1">
          <a:blip r:embed="rId3">
            <a:alphaModFix/>
          </a:blip>
          <a:srcRect l="39064" t="18604" r="17127" b="38365"/>
          <a:stretch/>
        </p:blipFill>
        <p:spPr>
          <a:xfrm>
            <a:off x="4999768" y="241637"/>
            <a:ext cx="4005943" cy="2211977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18"/>
          <p:cNvSpPr txBox="1"/>
          <p:nvPr/>
        </p:nvSpPr>
        <p:spPr>
          <a:xfrm>
            <a:off x="138289" y="405865"/>
            <a:ext cx="8286574" cy="23749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 dirty="0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Gincana ODS</a:t>
            </a:r>
            <a:endParaRPr sz="3200" b="1" i="0" u="none" strike="noStrike" cap="none" dirty="0">
              <a:solidFill>
                <a:srgbClr val="2A6B2C"/>
              </a:solidFill>
              <a:latin typeface="Poppins"/>
              <a:ea typeface="Poppins"/>
              <a:cs typeface="Poppins"/>
              <a:sym typeface="Poppins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 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just" rtl="0">
              <a:lnSpc>
                <a:spcPct val="107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93" name="Google Shape;193;p1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27903" y="2617842"/>
            <a:ext cx="5676464" cy="3834293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p18"/>
          <p:cNvSpPr txBox="1"/>
          <p:nvPr/>
        </p:nvSpPr>
        <p:spPr>
          <a:xfrm>
            <a:off x="276212" y="2050930"/>
            <a:ext cx="2713768" cy="4401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pt-BR" sz="2000" b="0" i="0" u="none" strike="noStrike" cap="none" dirty="0">
                <a:solidFill>
                  <a:srgbClr val="222222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Com o objetivo de promover o aprendizado de forma ativa, o jogo Caça ao Tesouro sobre os ODS criou um espaço de conhecimento e engajamento coletivo sobre sustentabilidade e ação climática na universidade. Esta foi a primeira edição e mobilizou 75 participantes de diferentes formações.</a:t>
            </a:r>
            <a:endParaRPr sz="20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10204bb126d_0_1758"/>
          <p:cNvSpPr txBox="1"/>
          <p:nvPr/>
        </p:nvSpPr>
        <p:spPr>
          <a:xfrm>
            <a:off x="309911" y="239074"/>
            <a:ext cx="852417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pt-BR" sz="1600" b="1" i="0" u="none" strike="noStrike" cap="none" dirty="0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Palestras e workshops para alunos do ensino médio, graduação e pós-graduação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g10204bb126d_0_17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394" y="1104661"/>
            <a:ext cx="4079784" cy="262953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1" name="Google Shape;201;g10204bb126d_0_175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93221" y="1136987"/>
            <a:ext cx="3964305" cy="2629535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g10204bb126d_0_1758"/>
          <p:cNvSpPr txBox="1"/>
          <p:nvPr/>
        </p:nvSpPr>
        <p:spPr>
          <a:xfrm>
            <a:off x="4793221" y="3867981"/>
            <a:ext cx="3964305" cy="553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Workshop sobre Mudanças Climáticas e Empreendedorismo Sustentável.</a:t>
            </a: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3" name="Google Shape;203;g10204bb126d_0_1758"/>
          <p:cNvSpPr txBox="1"/>
          <p:nvPr/>
        </p:nvSpPr>
        <p:spPr>
          <a:xfrm>
            <a:off x="457394" y="3798849"/>
            <a:ext cx="4572000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Palestra na “Semana do Conhecimento Integrado no Ensino Médio”.</a:t>
            </a:r>
            <a:r>
              <a:rPr lang="pt-BR"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4" name="Google Shape;204;g10204bb126d_0_175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12664" y="4513167"/>
            <a:ext cx="5400040" cy="1767205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g10204bb126d_0_1758"/>
          <p:cNvSpPr txBox="1"/>
          <p:nvPr/>
        </p:nvSpPr>
        <p:spPr>
          <a:xfrm>
            <a:off x="1426684" y="6339986"/>
            <a:ext cx="4572000" cy="3228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"Be </a:t>
            </a:r>
            <a:r>
              <a:rPr lang="pt-BR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the</a:t>
            </a:r>
            <a:r>
              <a:rPr lang="pt-BR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t-BR" sz="1400" b="0" i="0" u="none" strike="noStrike" cap="none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Change</a:t>
            </a:r>
            <a:r>
              <a:rPr lang="pt-BR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" workshops (2021 </a:t>
            </a:r>
            <a:r>
              <a:rPr lang="pt-BR" dirty="0">
                <a:latin typeface="Times New Roman"/>
                <a:ea typeface="Times New Roman"/>
                <a:cs typeface="Times New Roman"/>
                <a:sym typeface="Times New Roman"/>
              </a:rPr>
              <a:t>e</a:t>
            </a:r>
            <a:r>
              <a:rPr lang="pt-BR" sz="1400" b="0" i="0" u="none" strike="noStrike" cap="none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2022).</a:t>
            </a:r>
            <a:endParaRPr sz="1200" b="0" i="0" u="none" strike="noStrike" cap="none" dirty="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6"/>
          <p:cNvSpPr txBox="1"/>
          <p:nvPr/>
        </p:nvSpPr>
        <p:spPr>
          <a:xfrm>
            <a:off x="355996" y="6000750"/>
            <a:ext cx="8279609" cy="3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16"/>
          <p:cNvSpPr txBox="1"/>
          <p:nvPr/>
        </p:nvSpPr>
        <p:spPr>
          <a:xfrm>
            <a:off x="322513" y="1366364"/>
            <a:ext cx="3880748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BR" sz="4000" b="1" i="0" u="none" strike="noStrike" cap="none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Website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6"/>
          <p:cNvSpPr txBox="1"/>
          <p:nvPr/>
        </p:nvSpPr>
        <p:spPr>
          <a:xfrm>
            <a:off x="3985051" y="1338035"/>
            <a:ext cx="5337798" cy="6698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www.upf.br/greenoffice</a:t>
            </a:r>
            <a:endParaRPr sz="32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26" name="Google Shape;226;p16"/>
          <p:cNvPicPr preferRelativeResize="0"/>
          <p:nvPr/>
        </p:nvPicPr>
        <p:blipFill rotWithShape="1">
          <a:blip r:embed="rId4">
            <a:alphaModFix/>
          </a:blip>
          <a:srcRect l="3210" r="4367" b="5647"/>
          <a:stretch/>
        </p:blipFill>
        <p:spPr>
          <a:xfrm>
            <a:off x="2389069" y="2135310"/>
            <a:ext cx="6470717" cy="3714028"/>
          </a:xfrm>
          <a:prstGeom prst="rect">
            <a:avLst/>
          </a:prstGeom>
          <a:noFill/>
          <a:ln w="9525" cap="flat" cmpd="sng">
            <a:solidFill>
              <a:srgbClr val="DAF000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27" name="Google Shape;227;p16" descr="Qr code&#10;&#10;Description automatically generated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22513" y="3199969"/>
            <a:ext cx="1915636" cy="19156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5"/>
          <p:cNvSpPr/>
          <p:nvPr/>
        </p:nvSpPr>
        <p:spPr>
          <a:xfrm>
            <a:off x="3321438" y="1483163"/>
            <a:ext cx="2745600" cy="4392000"/>
          </a:xfrm>
          <a:prstGeom prst="rect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15"/>
          <p:cNvSpPr txBox="1"/>
          <p:nvPr/>
        </p:nvSpPr>
        <p:spPr>
          <a:xfrm>
            <a:off x="279796" y="6000750"/>
            <a:ext cx="8279700" cy="311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2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15"/>
          <p:cNvSpPr txBox="1"/>
          <p:nvPr/>
        </p:nvSpPr>
        <p:spPr>
          <a:xfrm>
            <a:off x="538800" y="556416"/>
            <a:ext cx="38808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BR" sz="4000" b="1" dirty="0">
                <a:solidFill>
                  <a:srgbClr val="2A6B2C"/>
                </a:solidFill>
                <a:latin typeface="Poppins"/>
                <a:cs typeface="Poppins"/>
                <a:sym typeface="Poppins"/>
              </a:rPr>
              <a:t>Redes Sociais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15"/>
          <p:cNvSpPr txBox="1"/>
          <p:nvPr/>
        </p:nvSpPr>
        <p:spPr>
          <a:xfrm>
            <a:off x="116814" y="1483183"/>
            <a:ext cx="2954100" cy="6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 fontScale="92500" lnSpcReduction="10000"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lang="pt-BR" sz="2400" b="0" i="0" u="none" strike="noStrike" cap="none">
                <a:solidFill>
                  <a:srgbClr val="000000"/>
                </a:solidFill>
                <a:latin typeface="Poppins"/>
                <a:ea typeface="Poppins"/>
                <a:cs typeface="Poppins"/>
                <a:sym typeface="Poppins"/>
              </a:rPr>
              <a:t>@GreenOfficeUPF</a:t>
            </a:r>
            <a:endParaRPr sz="2400" b="0" i="0" u="none" strike="noStrike" cap="none">
              <a:solidFill>
                <a:srgbClr val="000000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214" name="Google Shape;214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4374" y="2229216"/>
            <a:ext cx="2578993" cy="25789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15"/>
          <p:cNvPicPr preferRelativeResize="0"/>
          <p:nvPr/>
        </p:nvPicPr>
        <p:blipFill rotWithShape="1">
          <a:blip r:embed="rId5">
            <a:alphaModFix/>
          </a:blip>
          <a:srcRect t="4028" b="6041"/>
          <a:stretch/>
        </p:blipFill>
        <p:spPr>
          <a:xfrm>
            <a:off x="6206250" y="1483225"/>
            <a:ext cx="2745594" cy="4391875"/>
          </a:xfrm>
          <a:prstGeom prst="rect">
            <a:avLst/>
          </a:prstGeom>
          <a:noFill/>
          <a:ln w="9525" cap="sq" cmpd="sng">
            <a:solidFill>
              <a:srgbClr val="595959"/>
            </a:solidFill>
            <a:prstDash val="solid"/>
            <a:miter lim="8000"/>
            <a:headEnd type="none" w="sm" len="sm"/>
            <a:tailEnd type="none" w="sm" len="sm"/>
          </a:ln>
        </p:spPr>
      </p:pic>
      <p:pic>
        <p:nvPicPr>
          <p:cNvPr id="216" name="Google Shape;216;p15"/>
          <p:cNvPicPr preferRelativeResize="0"/>
          <p:nvPr/>
        </p:nvPicPr>
        <p:blipFill rotWithShape="1">
          <a:blip r:embed="rId6">
            <a:alphaModFix/>
          </a:blip>
          <a:srcRect t="42115" b="8240"/>
          <a:stretch/>
        </p:blipFill>
        <p:spPr>
          <a:xfrm>
            <a:off x="3352219" y="3467193"/>
            <a:ext cx="2684038" cy="2369901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5"/>
          <p:cNvSpPr/>
          <p:nvPr/>
        </p:nvSpPr>
        <p:spPr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8" name="Google Shape;218;p15" descr="Interface gráfica do usuário, Texto, Aplicativo&#10;&#10;Descrição gerada automaticamente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356006" y="1509750"/>
            <a:ext cx="2728902" cy="196886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3"/>
          <p:cNvSpPr txBox="1">
            <a:spLocks noGrp="1"/>
          </p:cNvSpPr>
          <p:nvPr>
            <p:ph type="ctrTitle"/>
          </p:nvPr>
        </p:nvSpPr>
        <p:spPr>
          <a:xfrm>
            <a:off x="311700" y="2420946"/>
            <a:ext cx="8520600" cy="140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pt-BR" sz="6000" b="1" dirty="0">
                <a:solidFill>
                  <a:srgbClr val="419B2F"/>
                </a:solidFill>
                <a:latin typeface="Poppins"/>
                <a:ea typeface="Poppins"/>
                <a:cs typeface="Poppins"/>
                <a:sym typeface="Poppins"/>
              </a:rPr>
              <a:t>Obrigada</a:t>
            </a:r>
            <a:endParaRPr sz="6000" b="1" dirty="0">
              <a:solidFill>
                <a:srgbClr val="419B2F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sp>
        <p:nvSpPr>
          <p:cNvPr id="257" name="Google Shape;257;p23"/>
          <p:cNvSpPr txBox="1">
            <a:spLocks noGrp="1"/>
          </p:cNvSpPr>
          <p:nvPr>
            <p:ph type="subTitle" idx="1"/>
          </p:nvPr>
        </p:nvSpPr>
        <p:spPr>
          <a:xfrm>
            <a:off x="311700" y="3707608"/>
            <a:ext cx="8520600" cy="105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/>
          </a:p>
        </p:txBody>
      </p:sp>
      <p:cxnSp>
        <p:nvCxnSpPr>
          <p:cNvPr id="258" name="Google Shape;258;p23"/>
          <p:cNvCxnSpPr/>
          <p:nvPr/>
        </p:nvCxnSpPr>
        <p:spPr>
          <a:xfrm>
            <a:off x="932873" y="3707608"/>
            <a:ext cx="7361382" cy="0"/>
          </a:xfrm>
          <a:prstGeom prst="straightConnector1">
            <a:avLst/>
          </a:prstGeom>
          <a:noFill/>
          <a:ln w="9525" cap="flat" cmpd="sng">
            <a:solidFill>
              <a:srgbClr val="595959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" name="Google Shape;55;p6"/>
          <p:cNvGrpSpPr/>
          <p:nvPr/>
        </p:nvGrpSpPr>
        <p:grpSpPr>
          <a:xfrm>
            <a:off x="187431" y="443247"/>
            <a:ext cx="8769137" cy="5143499"/>
            <a:chOff x="187425" y="857251"/>
            <a:chExt cx="8769137" cy="5143499"/>
          </a:xfrm>
        </p:grpSpPr>
        <p:pic>
          <p:nvPicPr>
            <p:cNvPr id="56" name="Google Shape;56;p6"/>
            <p:cNvPicPr preferRelativeResize="0"/>
            <p:nvPr/>
          </p:nvPicPr>
          <p:blipFill rotWithShape="1">
            <a:blip r:embed="rId4">
              <a:alphaModFix/>
            </a:blip>
            <a:srcRect t="17823"/>
            <a:stretch/>
          </p:blipFill>
          <p:spPr>
            <a:xfrm>
              <a:off x="187436" y="857251"/>
              <a:ext cx="8769126" cy="514349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" name="Google Shape;57;p6"/>
            <p:cNvSpPr txBox="1"/>
            <p:nvPr/>
          </p:nvSpPr>
          <p:spPr>
            <a:xfrm>
              <a:off x="187425" y="5477550"/>
              <a:ext cx="8353200" cy="523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200"/>
                <a:buFont typeface="Arial"/>
                <a:buNone/>
              </a:pPr>
              <a:r>
                <a:rPr lang="pt-BR" sz="2200" b="1" i="0" u="none" strike="noStrike" cap="none" dirty="0">
                  <a:solidFill>
                    <a:srgbClr val="FFFFFF"/>
                  </a:solidFill>
                  <a:latin typeface="Corbel"/>
                  <a:ea typeface="Corbel"/>
                  <a:cs typeface="Corbel"/>
                  <a:sym typeface="Corbel"/>
                </a:rPr>
                <a:t>UPF CAMPUS PRINCIPAL - Passo Fundo, Rio Grande do Sul, Brasil</a:t>
              </a:r>
              <a:endParaRPr sz="2200" b="1" i="0" u="none" strike="noStrike" cap="none" dirty="0">
                <a:solidFill>
                  <a:srgbClr val="FFFFFF"/>
                </a:solidFill>
                <a:latin typeface="Corbel"/>
                <a:ea typeface="Corbel"/>
                <a:cs typeface="Corbel"/>
                <a:sym typeface="Corbel"/>
              </a:endParaRPr>
            </a:p>
          </p:txBody>
        </p:sp>
      </p:grpSp>
      <p:sp>
        <p:nvSpPr>
          <p:cNvPr id="58" name="Google Shape;58;p6"/>
          <p:cNvSpPr txBox="1"/>
          <p:nvPr/>
        </p:nvSpPr>
        <p:spPr>
          <a:xfrm>
            <a:off x="187569" y="5728430"/>
            <a:ext cx="4246780" cy="8925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Uma universidade</a:t>
            </a: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2300" b="1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 comunitária</a:t>
            </a:r>
            <a:endParaRPr sz="2300" b="1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  <p:sp>
        <p:nvSpPr>
          <p:cNvPr id="59" name="Google Shape;59;p6"/>
          <p:cNvSpPr txBox="1"/>
          <p:nvPr/>
        </p:nvSpPr>
        <p:spPr>
          <a:xfrm>
            <a:off x="5150705" y="5814161"/>
            <a:ext cx="1404067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7 Campi </a:t>
            </a:r>
            <a:endParaRPr sz="1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5 </a:t>
            </a:r>
            <a:r>
              <a:rPr lang="pt-BR" sz="1800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Cidades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0" name="Google Shape;60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350107" y="5791167"/>
            <a:ext cx="764600" cy="76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619050" y="5924691"/>
            <a:ext cx="625475" cy="625475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6"/>
          <p:cNvSpPr txBox="1"/>
          <p:nvPr/>
        </p:nvSpPr>
        <p:spPr>
          <a:xfrm>
            <a:off x="7373081" y="5791167"/>
            <a:ext cx="189568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12000 estudantes</a:t>
            </a:r>
            <a:endParaRPr sz="1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pt-BR" sz="1800" b="0" i="0" u="none" strike="noStrike" cap="none" dirty="0">
                <a:solidFill>
                  <a:schemeClr val="dk1"/>
                </a:solidFill>
                <a:latin typeface="Corbel"/>
                <a:ea typeface="Corbel"/>
                <a:cs typeface="Corbel"/>
                <a:sym typeface="Corbel"/>
              </a:rPr>
              <a:t>700 professores</a:t>
            </a:r>
            <a:endParaRPr sz="1800" b="0" i="0" u="none" strike="noStrike" cap="none" dirty="0">
              <a:solidFill>
                <a:schemeClr val="dk1"/>
              </a:solidFill>
              <a:latin typeface="Corbel"/>
              <a:ea typeface="Corbel"/>
              <a:cs typeface="Corbel"/>
              <a:sym typeface="Corbe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oogle Shape;67;p11">
            <a:extLst>
              <a:ext uri="{FF2B5EF4-FFF2-40B4-BE49-F238E27FC236}">
                <a16:creationId xmlns:a16="http://schemas.microsoft.com/office/drawing/2014/main" id="{339E7AC1-AF15-484D-3C2A-0E86E5A502BF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97035" y="1889089"/>
            <a:ext cx="3117062" cy="445062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3" name="Google Shape;68;p11">
            <a:extLst>
              <a:ext uri="{FF2B5EF4-FFF2-40B4-BE49-F238E27FC236}">
                <a16:creationId xmlns:a16="http://schemas.microsoft.com/office/drawing/2014/main" id="{40D6229E-275F-F5F8-BC7D-AF9C170E028E}"/>
              </a:ext>
            </a:extLst>
          </p:cNvPr>
          <p:cNvGrpSpPr/>
          <p:nvPr/>
        </p:nvGrpSpPr>
        <p:grpSpPr>
          <a:xfrm>
            <a:off x="755650" y="2343150"/>
            <a:ext cx="4154488" cy="3535363"/>
            <a:chOff x="4982547" y="1810140"/>
            <a:chExt cx="3796254" cy="3230408"/>
          </a:xfrm>
        </p:grpSpPr>
        <p:pic>
          <p:nvPicPr>
            <p:cNvPr id="4" name="Google Shape;69;p11" descr="https://lh5.googleusercontent.com/2I-8kBIY2-0-VY2sT47XY7sT0GvCYj2xQ3KoYX2s2x_uSF1qaGe8v9oo3Onz3XmSKS3F9LnB4-6Jnz4Fdl73DVvEy8BgvoHjOx4lB-027_V1deAJplib1caj8J6HcZtU3Pn2JQ8A">
              <a:extLst>
                <a:ext uri="{FF2B5EF4-FFF2-40B4-BE49-F238E27FC236}">
                  <a16:creationId xmlns:a16="http://schemas.microsoft.com/office/drawing/2014/main" id="{7A422723-1AD8-53F0-8116-4F266162ED10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6031340" y="1810140"/>
              <a:ext cx="2747461" cy="1946658"/>
            </a:xfrm>
            <a:prstGeom prst="rect">
              <a:avLst/>
            </a:prstGeom>
            <a:solidFill>
              <a:srgbClr val="ECECEC"/>
            </a:solidFill>
            <a:ln w="19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000" algn="tl" rotWithShape="0">
                <a:srgbClr val="000000">
                  <a:alpha val="40000"/>
                </a:srgbClr>
              </a:outerShdw>
            </a:effectLst>
          </p:spPr>
        </p:pic>
        <p:pic>
          <p:nvPicPr>
            <p:cNvPr id="5" name="Google Shape;70;p11" descr="https://lh5.googleusercontent.com/EK6IsVcyXUHMP6vITf9TPAPgSkDvPTZ3IvPGi_JNMRZ-QIman67KhawWyGr2XlZOWMMpQF7SDUSeKqY30QnzRvOWjQD92copcpJo35C1EvaKJIDp14_Lf-OK7UTR-tJRcb12omAu">
              <a:extLst>
                <a:ext uri="{FF2B5EF4-FFF2-40B4-BE49-F238E27FC236}">
                  <a16:creationId xmlns:a16="http://schemas.microsoft.com/office/drawing/2014/main" id="{CFE52078-D0C3-EC6D-1EA4-73796E0EF6D6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4982547" y="3093890"/>
              <a:ext cx="2748912" cy="1946658"/>
            </a:xfrm>
            <a:prstGeom prst="rect">
              <a:avLst/>
            </a:prstGeom>
            <a:solidFill>
              <a:srgbClr val="ECECEC"/>
            </a:solidFill>
            <a:ln w="19050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  <a:effectLst>
              <a:outerShdw blurRad="50000" algn="tl" rotWithShape="0">
                <a:srgbClr val="000000">
                  <a:alpha val="40000"/>
                </a:srgbClr>
              </a:outerShdw>
            </a:effectLst>
          </p:spPr>
        </p:pic>
      </p:grpSp>
      <p:sp>
        <p:nvSpPr>
          <p:cNvPr id="6" name="Google Shape;71;p11">
            <a:extLst>
              <a:ext uri="{FF2B5EF4-FFF2-40B4-BE49-F238E27FC236}">
                <a16:creationId xmlns:a16="http://schemas.microsoft.com/office/drawing/2014/main" id="{A32FE602-8B2E-0BAE-BE38-0578AA186537}"/>
              </a:ext>
            </a:extLst>
          </p:cNvPr>
          <p:cNvSpPr/>
          <p:nvPr/>
        </p:nvSpPr>
        <p:spPr>
          <a:xfrm>
            <a:off x="648010" y="748506"/>
            <a:ext cx="8066087" cy="461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pt-BR" sz="2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Referencias para a implementação</a:t>
            </a:r>
            <a:endParaRPr sz="24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67759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oogle Shape;78;p12">
            <a:extLst>
              <a:ext uri="{FF2B5EF4-FFF2-40B4-BE49-F238E27FC236}">
                <a16:creationId xmlns:a16="http://schemas.microsoft.com/office/drawing/2014/main" id="{94421439-77EA-A206-256F-37346394E78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369036"/>
            <a:ext cx="9144000" cy="4476179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CaixaDeTexto 8">
            <a:extLst>
              <a:ext uri="{FF2B5EF4-FFF2-40B4-BE49-F238E27FC236}">
                <a16:creationId xmlns:a16="http://schemas.microsoft.com/office/drawing/2014/main" id="{88E9E11D-A946-F3DA-8F91-22FB0797AA50}"/>
              </a:ext>
            </a:extLst>
          </p:cNvPr>
          <p:cNvSpPr txBox="1"/>
          <p:nvPr/>
        </p:nvSpPr>
        <p:spPr>
          <a:xfrm>
            <a:off x="2286000" y="3278005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0" dirty="0">
                <a:effectLst/>
              </a:rPr>
              <a:t> 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7302614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0204bb126d_0_1585"/>
          <p:cNvSpPr txBox="1"/>
          <p:nvPr/>
        </p:nvSpPr>
        <p:spPr>
          <a:xfrm>
            <a:off x="311524" y="656350"/>
            <a:ext cx="5762400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BR" sz="3200" b="1" dirty="0">
                <a:solidFill>
                  <a:srgbClr val="2A6B2C"/>
                </a:solidFill>
                <a:latin typeface="Poppins"/>
                <a:cs typeface="Poppins"/>
                <a:sym typeface="Poppins"/>
              </a:rPr>
              <a:t>Etapas Importantes</a:t>
            </a:r>
            <a:endParaRPr sz="32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g10204bb126d_0_1585"/>
          <p:cNvSpPr/>
          <p:nvPr/>
        </p:nvSpPr>
        <p:spPr>
          <a:xfrm>
            <a:off x="847637" y="2195980"/>
            <a:ext cx="3063218" cy="3071160"/>
          </a:xfrm>
          <a:prstGeom prst="ellipse">
            <a:avLst/>
          </a:prstGeom>
          <a:solidFill>
            <a:srgbClr val="D9EA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endParaRPr sz="2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5" name="Google Shape;85;g10204bb126d_0_1585"/>
          <p:cNvGrpSpPr/>
          <p:nvPr/>
        </p:nvGrpSpPr>
        <p:grpSpPr>
          <a:xfrm>
            <a:off x="1348257" y="1634211"/>
            <a:ext cx="1894990" cy="1899903"/>
            <a:chOff x="3611776" y="414352"/>
            <a:chExt cx="2166000" cy="2166000"/>
          </a:xfrm>
        </p:grpSpPr>
        <p:sp>
          <p:nvSpPr>
            <p:cNvPr id="86" name="Google Shape;86;g10204bb126d_0_1585"/>
            <p:cNvSpPr/>
            <p:nvPr/>
          </p:nvSpPr>
          <p:spPr>
            <a:xfrm>
              <a:off x="3611776" y="414352"/>
              <a:ext cx="2166000" cy="2166000"/>
            </a:xfrm>
            <a:prstGeom prst="ellipse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endParaRPr sz="2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7" name="Google Shape;87;g10204bb126d_0_1585"/>
            <p:cNvSpPr txBox="1"/>
            <p:nvPr/>
          </p:nvSpPr>
          <p:spPr>
            <a:xfrm>
              <a:off x="3946726" y="1140915"/>
              <a:ext cx="1496100" cy="702899"/>
            </a:xfrm>
            <a:prstGeom prst="rect">
              <a:avLst/>
            </a:prstGeom>
            <a:solidFill>
              <a:srgbClr val="B6D7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1" i="0" u="none" strike="noStrike" cap="none" dirty="0">
                  <a:solidFill>
                    <a:srgbClr val="FFFFFF"/>
                  </a:solidFill>
                  <a:latin typeface="Roboto"/>
                  <a:ea typeface="Roboto"/>
                  <a:cs typeface="Roboto"/>
                  <a:sym typeface="Roboto"/>
                </a:rPr>
                <a:t>GO logo</a:t>
              </a:r>
              <a:endParaRPr sz="19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88" name="Google Shape;88;g10204bb126d_0_1585"/>
          <p:cNvSpPr/>
          <p:nvPr/>
        </p:nvSpPr>
        <p:spPr>
          <a:xfrm>
            <a:off x="2298739" y="3252723"/>
            <a:ext cx="2020396" cy="1899903"/>
          </a:xfrm>
          <a:prstGeom prst="ellipse">
            <a:avLst/>
          </a:prstGeom>
          <a:solidFill>
            <a:srgbClr val="6AA84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 dirty="0">
                <a:solidFill>
                  <a:srgbClr val="FFFFFF"/>
                </a:solidFill>
                <a:latin typeface="Poppins"/>
                <a:ea typeface="Poppins"/>
                <a:cs typeface="Poppins"/>
                <a:sym typeface="Poppins"/>
              </a:rPr>
              <a:t>Gestão universitária legitima o Green Office como projeto ou departamento oficial por dois a três anos</a:t>
            </a:r>
            <a:endParaRPr lang="pt-BR" sz="1200" b="1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89" name="Google Shape;89;g10204bb126d_0_1585"/>
          <p:cNvGrpSpPr/>
          <p:nvPr/>
        </p:nvGrpSpPr>
        <p:grpSpPr>
          <a:xfrm>
            <a:off x="439357" y="3252723"/>
            <a:ext cx="1894990" cy="1899903"/>
            <a:chOff x="2702876" y="2032864"/>
            <a:chExt cx="2166000" cy="2166000"/>
          </a:xfrm>
        </p:grpSpPr>
        <p:sp>
          <p:nvSpPr>
            <p:cNvPr id="90" name="Google Shape;90;g10204bb126d_0_1585"/>
            <p:cNvSpPr/>
            <p:nvPr/>
          </p:nvSpPr>
          <p:spPr>
            <a:xfrm>
              <a:off x="2702876" y="2032864"/>
              <a:ext cx="2166000" cy="2166000"/>
            </a:xfrm>
            <a:prstGeom prst="ellipse">
              <a:avLst/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300"/>
                <a:buFont typeface="Arial"/>
                <a:buNone/>
              </a:pPr>
              <a:endParaRPr sz="23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g10204bb126d_0_1585"/>
            <p:cNvSpPr txBox="1"/>
            <p:nvPr/>
          </p:nvSpPr>
          <p:spPr>
            <a:xfrm>
              <a:off x="2796400" y="2769401"/>
              <a:ext cx="1890723" cy="702899"/>
            </a:xfrm>
            <a:prstGeom prst="rect">
              <a:avLst/>
            </a:prstGeom>
            <a:solidFill>
              <a:srgbClr val="93C4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900"/>
                <a:buFont typeface="Arial"/>
                <a:buNone/>
              </a:pPr>
              <a:r>
                <a:rPr lang="pt-BR" sz="1900" b="1" dirty="0">
                  <a:solidFill>
                    <a:schemeClr val="lt1"/>
                  </a:solidFill>
                  <a:latin typeface="Roboto"/>
                  <a:ea typeface="Roboto"/>
                  <a:cs typeface="Roboto"/>
                  <a:sym typeface="Roboto"/>
                </a:rPr>
                <a:t>Definição da equipe - bolsistas</a:t>
              </a:r>
              <a:endParaRPr sz="1900" b="1" i="0" u="none" strike="noStrike" cap="none" dirty="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sp>
        <p:nvSpPr>
          <p:cNvPr id="92" name="Google Shape;92;g10204bb126d_0_1585"/>
          <p:cNvSpPr txBox="1"/>
          <p:nvPr/>
        </p:nvSpPr>
        <p:spPr>
          <a:xfrm>
            <a:off x="2286000" y="3275112"/>
            <a:ext cx="4572000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3" name="Google Shape;93;g10204bb126d_0_1585" descr="Pessoas andando no parque&#10;&#10;Descrição gerada automaticamente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46985" y="185874"/>
            <a:ext cx="4087152" cy="2702187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Google Shape;94;g10204bb126d_0_158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923649" y="3227775"/>
            <a:ext cx="3933825" cy="2881312"/>
          </a:xfrm>
          <a:prstGeom prst="rect">
            <a:avLst/>
          </a:prstGeom>
          <a:noFill/>
          <a:ln w="88900" cap="sq" cmpd="thickThin">
            <a:solidFill>
              <a:srgbClr val="8BB624"/>
            </a:solidFill>
            <a:prstDash val="solid"/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3"/>
          <p:cNvSpPr/>
          <p:nvPr/>
        </p:nvSpPr>
        <p:spPr>
          <a:xfrm>
            <a:off x="355328" y="371055"/>
            <a:ext cx="8066088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pt-BR" sz="3200" b="1" i="0" u="none" strike="noStrike" cap="none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Structure of the Green Office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00" name="Google Shape;100;p13"/>
          <p:cNvGrpSpPr/>
          <p:nvPr/>
        </p:nvGrpSpPr>
        <p:grpSpPr>
          <a:xfrm>
            <a:off x="1136650" y="3094038"/>
            <a:ext cx="2309813" cy="1951037"/>
            <a:chOff x="232294" y="2081811"/>
            <a:chExt cx="2131451" cy="1820679"/>
          </a:xfrm>
        </p:grpSpPr>
        <p:sp>
          <p:nvSpPr>
            <p:cNvPr id="101" name="Google Shape;101;p13"/>
            <p:cNvSpPr/>
            <p:nvPr/>
          </p:nvSpPr>
          <p:spPr>
            <a:xfrm>
              <a:off x="251338" y="2081811"/>
              <a:ext cx="2112407" cy="1820679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D2D2D2"/>
            </a:solidFill>
            <a:ln w="9525" cap="flat" cmpd="sng">
              <a:solidFill>
                <a:srgbClr val="D2D2D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13"/>
            <p:cNvSpPr txBox="1"/>
            <p:nvPr/>
          </p:nvSpPr>
          <p:spPr>
            <a:xfrm>
              <a:off x="232294" y="2707933"/>
              <a:ext cx="2112920" cy="461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00"/>
                <a:buFont typeface="Arial"/>
                <a:buNone/>
              </a:pPr>
              <a:r>
                <a:rPr lang="pt-BR" sz="24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Stakeholders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3" name="Google Shape;103;p13"/>
          <p:cNvGrpSpPr/>
          <p:nvPr/>
        </p:nvGrpSpPr>
        <p:grpSpPr>
          <a:xfrm>
            <a:off x="3140075" y="1916113"/>
            <a:ext cx="2287588" cy="1947862"/>
            <a:chOff x="2363745" y="2031012"/>
            <a:chExt cx="2110375" cy="1818094"/>
          </a:xfrm>
        </p:grpSpPr>
        <p:sp>
          <p:nvSpPr>
            <p:cNvPr id="104" name="Google Shape;104;p13"/>
            <p:cNvSpPr/>
            <p:nvPr/>
          </p:nvSpPr>
          <p:spPr>
            <a:xfrm>
              <a:off x="2363745" y="2031012"/>
              <a:ext cx="2110375" cy="181809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A6A6A6"/>
            </a:solidFill>
            <a:ln w="9525" cap="flat" cmpd="sng">
              <a:solidFill>
                <a:srgbClr val="A6A6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13"/>
            <p:cNvSpPr txBox="1"/>
            <p:nvPr/>
          </p:nvSpPr>
          <p:spPr>
            <a:xfrm>
              <a:off x="2363745" y="2677156"/>
              <a:ext cx="2110333" cy="48832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GO time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6" name="Google Shape;106;p13"/>
          <p:cNvGrpSpPr/>
          <p:nvPr/>
        </p:nvGrpSpPr>
        <p:grpSpPr>
          <a:xfrm>
            <a:off x="5124450" y="3030538"/>
            <a:ext cx="2286000" cy="1952625"/>
            <a:chOff x="4297628" y="2028427"/>
            <a:chExt cx="2110333" cy="1820679"/>
          </a:xfrm>
        </p:grpSpPr>
        <p:sp>
          <p:nvSpPr>
            <p:cNvPr id="107" name="Google Shape;107;p13"/>
            <p:cNvSpPr/>
            <p:nvPr/>
          </p:nvSpPr>
          <p:spPr>
            <a:xfrm>
              <a:off x="4297628" y="2028427"/>
              <a:ext cx="2110333" cy="1820679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797979"/>
            </a:solidFill>
            <a:ln w="9525" cap="flat" cmpd="sng">
              <a:solidFill>
                <a:srgbClr val="7979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13"/>
            <p:cNvSpPr txBox="1"/>
            <p:nvPr/>
          </p:nvSpPr>
          <p:spPr>
            <a:xfrm>
              <a:off x="4297628" y="2624785"/>
              <a:ext cx="2110333" cy="48786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Espaço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9" name="Google Shape;109;p13"/>
          <p:cNvSpPr/>
          <p:nvPr/>
        </p:nvSpPr>
        <p:spPr>
          <a:xfrm>
            <a:off x="3182938" y="4006850"/>
            <a:ext cx="2286000" cy="1952625"/>
          </a:xfrm>
          <a:prstGeom prst="hexagon">
            <a:avLst>
              <a:gd name="adj" fmla="val 24999"/>
              <a:gd name="vf" fmla="val 115470"/>
            </a:avLst>
          </a:prstGeom>
          <a:solidFill>
            <a:srgbClr val="5858C8"/>
          </a:solidFill>
          <a:ln w="9525" cap="flat" cmpd="sng">
            <a:solidFill>
              <a:srgbClr val="79797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13"/>
          <p:cNvSpPr txBox="1"/>
          <p:nvPr/>
        </p:nvSpPr>
        <p:spPr>
          <a:xfrm>
            <a:off x="3182938" y="4646613"/>
            <a:ext cx="2286000" cy="523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pt-BR" sz="2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Atividades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gf646768e3e_0_82" descr="A group of people posing for a phot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9810" y="3039291"/>
            <a:ext cx="5393326" cy="381870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6" name="Google Shape;116;gf646768e3e_0_8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810" y="121919"/>
            <a:ext cx="4289879" cy="3217409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17" name="Google Shape;117;gf646768e3e_0_82"/>
          <p:cNvPicPr preferRelativeResize="0"/>
          <p:nvPr/>
        </p:nvPicPr>
        <p:blipFill rotWithShape="1">
          <a:blip r:embed="rId5">
            <a:alphaModFix/>
          </a:blip>
          <a:srcRect l="15868" r="4735" b="3762"/>
          <a:stretch/>
        </p:blipFill>
        <p:spPr>
          <a:xfrm>
            <a:off x="4476206" y="121919"/>
            <a:ext cx="4445019" cy="33070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gf646768e3e_0_82" descr="A picture containing text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400000">
            <a:off x="5258867" y="3657202"/>
            <a:ext cx="3658055" cy="2743542"/>
          </a:xfrm>
          <a:prstGeom prst="rect">
            <a:avLst/>
          </a:prstGeom>
          <a:solidFill>
            <a:srgbClr val="ECECEC"/>
          </a:solidFill>
          <a:ln w="88900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</p:spPr>
      </p:pic>
      <p:grpSp>
        <p:nvGrpSpPr>
          <p:cNvPr id="119" name="Google Shape;119;gf646768e3e_0_82"/>
          <p:cNvGrpSpPr/>
          <p:nvPr/>
        </p:nvGrpSpPr>
        <p:grpSpPr>
          <a:xfrm>
            <a:off x="3459259" y="2423032"/>
            <a:ext cx="1775694" cy="1553825"/>
            <a:chOff x="2363745" y="2031012"/>
            <a:chExt cx="2110375" cy="1818094"/>
          </a:xfrm>
        </p:grpSpPr>
        <p:sp>
          <p:nvSpPr>
            <p:cNvPr id="120" name="Google Shape;120;gf646768e3e_0_82"/>
            <p:cNvSpPr/>
            <p:nvPr/>
          </p:nvSpPr>
          <p:spPr>
            <a:xfrm>
              <a:off x="2363745" y="2031012"/>
              <a:ext cx="2110375" cy="1818094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B050"/>
            </a:solidFill>
            <a:ln w="9525" cap="flat" cmpd="sng">
              <a:solidFill>
                <a:srgbClr val="A6A6A6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gf646768e3e_0_82"/>
            <p:cNvSpPr txBox="1"/>
            <p:nvPr/>
          </p:nvSpPr>
          <p:spPr>
            <a:xfrm>
              <a:off x="2638751" y="2412210"/>
              <a:ext cx="1545011" cy="111633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Equipe</a:t>
              </a:r>
            </a:p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GO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6" name="Google Shape;126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564553" y="368862"/>
            <a:ext cx="3348037" cy="2511425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392"/>
              </a:srgbClr>
            </a:outerShdw>
          </a:effectLst>
        </p:spPr>
      </p:pic>
      <p:pic>
        <p:nvPicPr>
          <p:cNvPr id="127" name="Google Shape;127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03452" y="393701"/>
            <a:ext cx="3516313" cy="2636837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392"/>
              </a:srgbClr>
            </a:outerShdw>
          </a:effectLst>
        </p:spPr>
      </p:pic>
      <p:pic>
        <p:nvPicPr>
          <p:cNvPr id="128" name="Google Shape;128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03452" y="3911748"/>
            <a:ext cx="3522663" cy="2646363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392"/>
              </a:srgbClr>
            </a:outerShdw>
          </a:effectLst>
        </p:spPr>
      </p:pic>
      <p:pic>
        <p:nvPicPr>
          <p:cNvPr id="129" name="Google Shape;129;p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003584" y="3813099"/>
            <a:ext cx="3970337" cy="2881313"/>
          </a:xfrm>
          <a:prstGeom prst="rect">
            <a:avLst/>
          </a:prstGeom>
          <a:solidFill>
            <a:srgbClr val="ECECEC"/>
          </a:solidFill>
          <a:ln w="190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0000" algn="tl" rotWithShape="0">
              <a:srgbClr val="000000">
                <a:alpha val="40392"/>
              </a:srgbClr>
            </a:outerShdw>
          </a:effectLst>
        </p:spPr>
      </p:pic>
      <p:grpSp>
        <p:nvGrpSpPr>
          <p:cNvPr id="130" name="Google Shape;130;p14"/>
          <p:cNvGrpSpPr/>
          <p:nvPr/>
        </p:nvGrpSpPr>
        <p:grpSpPr>
          <a:xfrm>
            <a:off x="3811836" y="2699133"/>
            <a:ext cx="1903163" cy="1597445"/>
            <a:chOff x="4297628" y="2001259"/>
            <a:chExt cx="2110333" cy="1820679"/>
          </a:xfrm>
        </p:grpSpPr>
        <p:sp>
          <p:nvSpPr>
            <p:cNvPr id="131" name="Google Shape;131;p14"/>
            <p:cNvSpPr/>
            <p:nvPr/>
          </p:nvSpPr>
          <p:spPr>
            <a:xfrm>
              <a:off x="4297628" y="2001259"/>
              <a:ext cx="2110333" cy="1820679"/>
            </a:xfrm>
            <a:prstGeom prst="hexagon">
              <a:avLst>
                <a:gd name="adj" fmla="val 24999"/>
                <a:gd name="vf" fmla="val 115470"/>
              </a:avLst>
            </a:prstGeom>
            <a:solidFill>
              <a:srgbClr val="00B050"/>
            </a:solidFill>
            <a:ln w="9525" cap="flat" cmpd="sng">
              <a:solidFill>
                <a:srgbClr val="797979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600"/>
                <a:buFont typeface="Arial"/>
                <a:buNone/>
              </a:pPr>
              <a:endPara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14"/>
            <p:cNvSpPr txBox="1"/>
            <p:nvPr/>
          </p:nvSpPr>
          <p:spPr>
            <a:xfrm>
              <a:off x="4434755" y="2621724"/>
              <a:ext cx="1836078" cy="596291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</a:pPr>
              <a:r>
                <a:rPr lang="pt-BR" sz="2800" b="0" i="0" u="none" strike="noStrike" cap="none" dirty="0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Espaço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10204bb126d_0_81"/>
          <p:cNvSpPr/>
          <p:nvPr/>
        </p:nvSpPr>
        <p:spPr>
          <a:xfrm>
            <a:off x="1026954" y="2708006"/>
            <a:ext cx="2822700" cy="360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36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 Inovate Environment solutions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10204bb126d_0_81"/>
          <p:cNvSpPr/>
          <p:nvPr/>
        </p:nvSpPr>
        <p:spPr>
          <a:xfrm>
            <a:off x="1028992" y="2338928"/>
            <a:ext cx="2822700" cy="360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36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 Cielo Environmental Consultancy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10204bb126d_0_81"/>
          <p:cNvSpPr/>
          <p:nvPr/>
        </p:nvSpPr>
        <p:spPr>
          <a:xfrm>
            <a:off x="4863526" y="2120944"/>
            <a:ext cx="3955444" cy="360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36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Environmental Sanitation Sector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g10204bb126d_0_81"/>
          <p:cNvSpPr/>
          <p:nvPr/>
        </p:nvSpPr>
        <p:spPr>
          <a:xfrm>
            <a:off x="1030032" y="1980487"/>
            <a:ext cx="2822700" cy="360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36000" bIns="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 Cadan Energy Consultancy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10204bb126d_0_81"/>
          <p:cNvSpPr/>
          <p:nvPr/>
        </p:nvSpPr>
        <p:spPr>
          <a:xfrm>
            <a:off x="911375" y="4441316"/>
            <a:ext cx="2557200" cy="4065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Arquitetura para quem mais precisa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10204bb126d_0_81"/>
          <p:cNvSpPr/>
          <p:nvPr/>
        </p:nvSpPr>
        <p:spPr>
          <a:xfrm>
            <a:off x="911375" y="4843245"/>
            <a:ext cx="2557200" cy="3558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Projeto TransformAÇÃO</a:t>
            </a:r>
            <a:endParaRPr sz="13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43" name="Google Shape;143;g10204bb126d_0_81"/>
          <p:cNvSpPr/>
          <p:nvPr/>
        </p:nvSpPr>
        <p:spPr>
          <a:xfrm>
            <a:off x="5036921" y="3750022"/>
            <a:ext cx="3782700" cy="3168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Municipal Secretary of Education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4" name="Google Shape;144;g10204bb126d_0_81"/>
          <p:cNvSpPr/>
          <p:nvPr/>
        </p:nvSpPr>
        <p:spPr>
          <a:xfrm>
            <a:off x="5198161" y="4393389"/>
            <a:ext cx="3621300" cy="3168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Municipal Secretary of Urban Planning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5" name="Google Shape;145;g10204bb126d_0_81"/>
          <p:cNvSpPr/>
          <p:nvPr/>
        </p:nvSpPr>
        <p:spPr>
          <a:xfrm>
            <a:off x="5370999" y="4075903"/>
            <a:ext cx="3448500" cy="3168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pt-BR" sz="13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Municipal Secretary of Environment</a:t>
            </a:r>
            <a:endParaRPr sz="13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46" name="Google Shape;146;g10204bb126d_0_81"/>
          <p:cNvSpPr/>
          <p:nvPr/>
        </p:nvSpPr>
        <p:spPr>
          <a:xfrm>
            <a:off x="5404571" y="2866836"/>
            <a:ext cx="3414399" cy="444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UPF Central Student Directory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g10204bb126d_0_81"/>
          <p:cNvSpPr/>
          <p:nvPr/>
        </p:nvSpPr>
        <p:spPr>
          <a:xfrm>
            <a:off x="696500" y="3772678"/>
            <a:ext cx="3370200" cy="444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Junior Office - Civil Eng. UPF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10204bb126d_0_81"/>
          <p:cNvSpPr/>
          <p:nvPr/>
        </p:nvSpPr>
        <p:spPr>
          <a:xfrm>
            <a:off x="691919" y="3328564"/>
            <a:ext cx="3370200" cy="4449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Junior Company - Env. Eng. UPF</a:t>
            </a:r>
            <a:endParaRPr sz="12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49" name="Google Shape;149;g10204bb126d_0_81"/>
          <p:cNvSpPr/>
          <p:nvPr/>
        </p:nvSpPr>
        <p:spPr>
          <a:xfrm>
            <a:off x="4865674" y="1406950"/>
            <a:ext cx="3955444" cy="360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36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rPr lang="pt-BR" sz="11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Vice-Rector of Extension and Community Affairs </a:t>
            </a:r>
            <a:endParaRPr sz="1100" b="0" i="0" u="none" strike="noStrike" cap="none">
              <a:solidFill>
                <a:schemeClr val="dk1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50" name="Google Shape;150;g10204bb126d_0_81"/>
          <p:cNvSpPr/>
          <p:nvPr/>
        </p:nvSpPr>
        <p:spPr>
          <a:xfrm>
            <a:off x="4865674" y="1766950"/>
            <a:ext cx="3955444" cy="3600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0" tIns="0" rIns="36000" bIns="0" anchor="ctr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Aharoni"/>
                <a:ea typeface="Aharoni"/>
                <a:cs typeface="Aharoni"/>
                <a:sym typeface="Aharoni"/>
              </a:rPr>
              <a:t>Infrastructure and Logistics Division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1" name="Google Shape;151;g10204bb126d_0_81"/>
          <p:cNvSpPr/>
          <p:nvPr/>
        </p:nvSpPr>
        <p:spPr>
          <a:xfrm>
            <a:off x="4289362" y="1396859"/>
            <a:ext cx="1255200" cy="1082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7B96C"/>
          </a:solidFill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2" name="Google Shape;152;g10204bb126d_0_81"/>
          <p:cNvSpPr/>
          <p:nvPr/>
        </p:nvSpPr>
        <p:spPr>
          <a:xfrm>
            <a:off x="4289362" y="2559791"/>
            <a:ext cx="1255200" cy="1082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7B96C"/>
          </a:solidFill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F2F2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53" name="Google Shape;153;g10204bb126d_0_81"/>
          <p:cNvSpPr/>
          <p:nvPr/>
        </p:nvSpPr>
        <p:spPr>
          <a:xfrm>
            <a:off x="4333701" y="3761150"/>
            <a:ext cx="1255200" cy="1082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7B96C"/>
          </a:solidFill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4" name="Google Shape;154;g10204bb126d_0_81"/>
          <p:cNvSpPr/>
          <p:nvPr/>
        </p:nvSpPr>
        <p:spPr>
          <a:xfrm>
            <a:off x="3221198" y="3139564"/>
            <a:ext cx="1255200" cy="1082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7B96C"/>
          </a:solidFill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F2F2F2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5" name="Google Shape;155;g10204bb126d_0_81"/>
          <p:cNvPicPr preferRelativeResize="0"/>
          <p:nvPr/>
        </p:nvPicPr>
        <p:blipFill rotWithShape="1">
          <a:blip r:embed="rId4">
            <a:alphaModFix/>
          </a:blip>
          <a:srcRect l="22676" t="22981" r="23254" b="19459"/>
          <a:stretch/>
        </p:blipFill>
        <p:spPr>
          <a:xfrm>
            <a:off x="4510809" y="1619015"/>
            <a:ext cx="812325" cy="613201"/>
          </a:xfrm>
          <a:prstGeom prst="rect">
            <a:avLst/>
          </a:prstGeom>
          <a:solidFill>
            <a:srgbClr val="77B96C"/>
          </a:solidFill>
          <a:ln>
            <a:noFill/>
          </a:ln>
        </p:spPr>
      </p:pic>
      <p:pic>
        <p:nvPicPr>
          <p:cNvPr id="156" name="Google Shape;156;g10204bb126d_0_8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98222" y="2680906"/>
            <a:ext cx="837600" cy="84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57" name="Google Shape;157;g10204bb126d_0_81" descr="Chapéu de formatur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66635" y="3038602"/>
            <a:ext cx="780796" cy="7807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g10204bb126d_0_8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398349" y="3750020"/>
            <a:ext cx="1082100" cy="1082100"/>
          </a:xfrm>
          <a:prstGeom prst="flowChartConnector">
            <a:avLst/>
          </a:prstGeom>
          <a:noFill/>
          <a:ln>
            <a:noFill/>
          </a:ln>
        </p:spPr>
      </p:pic>
      <p:sp>
        <p:nvSpPr>
          <p:cNvPr id="159" name="Google Shape;159;g10204bb126d_0_81"/>
          <p:cNvSpPr/>
          <p:nvPr/>
        </p:nvSpPr>
        <p:spPr>
          <a:xfrm>
            <a:off x="3217008" y="1983162"/>
            <a:ext cx="1255200" cy="1082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7B96C"/>
          </a:solidFill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F2F2F2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pic>
        <p:nvPicPr>
          <p:cNvPr id="160" name="Google Shape;160;g10204bb126d_0_8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684721" y="3630058"/>
            <a:ext cx="564718" cy="56471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1" name="Google Shape;161;g10204bb126d_0_81"/>
          <p:cNvCxnSpPr/>
          <p:nvPr/>
        </p:nvCxnSpPr>
        <p:spPr>
          <a:xfrm rot="10800000" flipH="1">
            <a:off x="3383262" y="3522098"/>
            <a:ext cx="922800" cy="297300"/>
          </a:xfrm>
          <a:prstGeom prst="straightConnector1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2" name="Google Shape;162;g10204bb126d_0_81"/>
          <p:cNvSpPr/>
          <p:nvPr/>
        </p:nvSpPr>
        <p:spPr>
          <a:xfrm>
            <a:off x="3228644" y="4302200"/>
            <a:ext cx="1255200" cy="1082100"/>
          </a:xfrm>
          <a:prstGeom prst="hexagon">
            <a:avLst>
              <a:gd name="adj" fmla="val 25000"/>
              <a:gd name="vf" fmla="val 115470"/>
            </a:avLst>
          </a:prstGeom>
          <a:solidFill>
            <a:srgbClr val="77B96C"/>
          </a:solidFill>
          <a:ln w="25400" cap="flat" cmpd="sng">
            <a:solidFill>
              <a:srgbClr val="8BB62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F2F2F2"/>
                </a:solidFill>
                <a:latin typeface="Aharoni"/>
                <a:ea typeface="Aharoni"/>
                <a:cs typeface="Aharoni"/>
                <a:sym typeface="Aharoni"/>
              </a:rPr>
              <a:t>Social projects/</a:t>
            </a:r>
            <a:endParaRPr sz="1400" b="0" i="0" u="none" strike="noStrike" cap="none">
              <a:solidFill>
                <a:srgbClr val="F2F2F2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F2F2F2"/>
                </a:solidFill>
                <a:latin typeface="Aharoni"/>
                <a:ea typeface="Aharoni"/>
                <a:cs typeface="Aharoni"/>
                <a:sym typeface="Aharoni"/>
              </a:rPr>
              <a:t>NGOs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3" name="Google Shape;163;g10204bb126d_0_81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93344" y="2030650"/>
            <a:ext cx="540000" cy="540000"/>
          </a:xfrm>
          <a:prstGeom prst="flowChartConnector">
            <a:avLst/>
          </a:prstGeom>
          <a:noFill/>
          <a:ln w="9525" cap="flat" cmpd="sng">
            <a:solidFill>
              <a:srgbClr val="44A03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4" name="Google Shape;164;g10204bb126d_0_81" descr="Pode ser uma imagem de texto que diz &quot;TransformAção&quot;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389974" y="5080919"/>
            <a:ext cx="540000" cy="540000"/>
          </a:xfrm>
          <a:prstGeom prst="ellipse">
            <a:avLst/>
          </a:prstGeom>
          <a:noFill/>
          <a:ln w="9525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65" name="Google Shape;165;g10204bb126d_0_81"/>
          <p:cNvSpPr txBox="1"/>
          <p:nvPr/>
        </p:nvSpPr>
        <p:spPr>
          <a:xfrm>
            <a:off x="3312714" y="2236639"/>
            <a:ext cx="1116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pt-BR" sz="1400" b="0" i="0" u="none" strike="noStrike" cap="none">
                <a:solidFill>
                  <a:srgbClr val="F2F2F2"/>
                </a:solidFill>
                <a:latin typeface="Aharoni"/>
                <a:ea typeface="Aharoni"/>
                <a:cs typeface="Aharoni"/>
                <a:sym typeface="Aharoni"/>
              </a:rPr>
              <a:t>Companies/</a:t>
            </a:r>
            <a:endParaRPr sz="1400" b="0" i="0" u="none" strike="noStrike" cap="none">
              <a:solidFill>
                <a:srgbClr val="F2F2F2"/>
              </a:solidFill>
              <a:latin typeface="Aharoni"/>
              <a:ea typeface="Aharoni"/>
              <a:cs typeface="Aharoni"/>
              <a:sym typeface="Aharon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pt-BR" sz="1200" b="0" i="0" u="none" strike="noStrike" cap="none">
                <a:solidFill>
                  <a:srgbClr val="F2F2F2"/>
                </a:solidFill>
                <a:latin typeface="Aharoni"/>
                <a:ea typeface="Aharoni"/>
                <a:cs typeface="Aharoni"/>
                <a:sym typeface="Aharoni"/>
              </a:rPr>
              <a:t>Local bussiness</a:t>
            </a:r>
            <a:endParaRPr sz="1400" b="0" i="0" u="none" strike="noStrike" cap="none">
              <a:solidFill>
                <a:srgbClr val="F2F2F2"/>
              </a:solidFill>
              <a:latin typeface="Aharoni"/>
              <a:ea typeface="Aharoni"/>
              <a:cs typeface="Aharoni"/>
              <a:sym typeface="Aharoni"/>
            </a:endParaRPr>
          </a:p>
        </p:txBody>
      </p:sp>
      <p:sp>
        <p:nvSpPr>
          <p:cNvPr id="166" name="Google Shape;166;g10204bb126d_0_81"/>
          <p:cNvSpPr txBox="1"/>
          <p:nvPr/>
        </p:nvSpPr>
        <p:spPr>
          <a:xfrm>
            <a:off x="951527" y="403339"/>
            <a:ext cx="7064634" cy="6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pt-BR" sz="3200" b="1" i="0" u="none" strike="noStrike" cap="none" dirty="0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Parceiros</a:t>
            </a:r>
            <a:r>
              <a:rPr lang="pt-BR" sz="2000" b="1" i="0" u="none" strike="noStrike" cap="none" dirty="0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 - </a:t>
            </a:r>
            <a:r>
              <a:rPr lang="pt-BR" sz="3200" b="1" i="0" u="none" strike="noStrike" cap="none" dirty="0">
                <a:solidFill>
                  <a:srgbClr val="2A6B2C"/>
                </a:solidFill>
                <a:latin typeface="Poppins"/>
                <a:ea typeface="Poppins"/>
                <a:cs typeface="Poppins"/>
                <a:sym typeface="Poppins"/>
              </a:rPr>
              <a:t>Stakeholders</a:t>
            </a:r>
            <a:endParaRPr sz="3200" b="1" i="0" u="none" strike="noStrike" cap="none" dirty="0">
              <a:solidFill>
                <a:srgbClr val="2A6B2C"/>
              </a:solidFill>
              <a:latin typeface="Poppins"/>
              <a:ea typeface="Poppins"/>
              <a:cs typeface="Poppins"/>
              <a:sym typeface="Poppins"/>
            </a:endParaRPr>
          </a:p>
        </p:txBody>
      </p:sp>
      <p:pic>
        <p:nvPicPr>
          <p:cNvPr id="167" name="Google Shape;167;g10204bb126d_0_81"/>
          <p:cNvPicPr preferRelativeResize="0"/>
          <p:nvPr/>
        </p:nvPicPr>
        <p:blipFill rotWithShape="1">
          <a:blip r:embed="rId11">
            <a:alphaModFix/>
          </a:blip>
          <a:srcRect l="3896" r="3105" b="5924"/>
          <a:stretch/>
        </p:blipFill>
        <p:spPr>
          <a:xfrm>
            <a:off x="785757" y="1486624"/>
            <a:ext cx="540000" cy="540000"/>
          </a:xfrm>
          <a:prstGeom prst="flowChartConnector">
            <a:avLst/>
          </a:prstGeom>
          <a:noFill/>
          <a:ln w="9525" cap="flat" cmpd="sng">
            <a:solidFill>
              <a:srgbClr val="44A03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68" name="Google Shape;168;g10204bb126d_0_81"/>
          <p:cNvPicPr preferRelativeResize="0"/>
          <p:nvPr/>
        </p:nvPicPr>
        <p:blipFill rotWithShape="1">
          <a:blip r:embed="rId12">
            <a:alphaModFix/>
          </a:blip>
          <a:srcRect l="565" t="4844" r="1930" b="3535"/>
          <a:stretch/>
        </p:blipFill>
        <p:spPr>
          <a:xfrm>
            <a:off x="297876" y="4443899"/>
            <a:ext cx="540000" cy="524700"/>
          </a:xfrm>
          <a:prstGeom prst="flowChartConnector">
            <a:avLst/>
          </a:prstGeom>
          <a:noFill/>
          <a:ln>
            <a:noFill/>
          </a:ln>
        </p:spPr>
      </p:pic>
      <p:pic>
        <p:nvPicPr>
          <p:cNvPr id="169" name="Google Shape;169;g10204bb126d_0_81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450041" y="2633508"/>
            <a:ext cx="540000" cy="540000"/>
          </a:xfrm>
          <a:prstGeom prst="flowChartConnector">
            <a:avLst/>
          </a:prstGeom>
          <a:noFill/>
          <a:ln w="9525" cap="flat" cmpd="sng">
            <a:solidFill>
              <a:srgbClr val="44A03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0" name="Google Shape;170;g10204bb126d_0_81" descr="Nenhuma descrição de foto disponível.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82412" y="3238948"/>
            <a:ext cx="540000" cy="540000"/>
          </a:xfrm>
          <a:prstGeom prst="flowChartConnector">
            <a:avLst/>
          </a:prstGeom>
          <a:noFill/>
          <a:ln w="9525" cap="flat" cmpd="sng">
            <a:solidFill>
              <a:srgbClr val="44A035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71" name="Google Shape;171;g10204bb126d_0_81" descr="Pode ser uma imagem de texto que diz &quot;ESEEC Escritório Escola Engenharia Civil UPF&quot;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180041" y="3852742"/>
            <a:ext cx="540000" cy="540000"/>
          </a:xfrm>
          <a:prstGeom prst="flowChartConnector">
            <a:avLst/>
          </a:prstGeom>
          <a:noFill/>
          <a:ln w="9525" cap="flat" cmpd="sng">
            <a:solidFill>
              <a:srgbClr val="44A035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559</Words>
  <Application>Microsoft Macintosh PowerPoint</Application>
  <PresentationFormat>Apresentação na tela (4:3)</PresentationFormat>
  <Paragraphs>106</Paragraphs>
  <Slides>16</Slides>
  <Notes>16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16</vt:i4>
      </vt:variant>
    </vt:vector>
  </HeadingPairs>
  <TitlesOfParts>
    <vt:vector size="25" baseType="lpstr">
      <vt:lpstr>Roboto</vt:lpstr>
      <vt:lpstr>Aharoni</vt:lpstr>
      <vt:lpstr>Old Standard TT</vt:lpstr>
      <vt:lpstr>Arial</vt:lpstr>
      <vt:lpstr>Times New Roman</vt:lpstr>
      <vt:lpstr>Corbel</vt:lpstr>
      <vt:lpstr>Poppins</vt:lpstr>
      <vt:lpstr>Calibri</vt:lpstr>
      <vt:lpstr>Simple Light</vt:lpstr>
      <vt:lpstr>GREEN OFFICE UPF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Obrigada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GREEN OFFICE UPF</dc:title>
  <dc:creator>Amanda Salvia</dc:creator>
  <cp:lastModifiedBy>Microsoft Office User</cp:lastModifiedBy>
  <cp:revision>3</cp:revision>
  <dcterms:modified xsi:type="dcterms:W3CDTF">2023-06-14T11:16:53Z</dcterms:modified>
</cp:coreProperties>
</file>