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62" r:id="rId6"/>
    <p:sldId id="269" r:id="rId7"/>
    <p:sldId id="326" r:id="rId8"/>
    <p:sldId id="281" r:id="rId9"/>
    <p:sldId id="32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owan, Tristan" initials="MT" lastIdx="1" clrIdx="0">
    <p:extLst>
      <p:ext uri="{19B8F6BF-5375-455C-9EA6-DF929625EA0E}">
        <p15:presenceInfo xmlns:p15="http://schemas.microsoft.com/office/powerpoint/2012/main" userId="S::utnvtmc@ucl.ac.uk::a5adc2ad-2235-411d-b840-d122aadbb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99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F0B54-4D88-D347-B536-79B87CED05AE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66468-A6D2-4145-B81B-D1208B1C396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66468-A6D2-4145-B81B-D1208B1C3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EE5-A56F-BD4C-B8DA-75AE6F85F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04646-015D-9641-B318-9F9E20DD3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009EE8B-1EE6-4443-A26B-CAF42D382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35874"/>
            <a:ext cx="3698631" cy="13729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D5FF8D-DB23-6045-B956-3817A2750244}"/>
              </a:ext>
            </a:extLst>
          </p:cNvPr>
          <p:cNvSpPr/>
          <p:nvPr userDrawn="1"/>
        </p:nvSpPr>
        <p:spPr>
          <a:xfrm>
            <a:off x="9144000" y="5826369"/>
            <a:ext cx="2543908" cy="1031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F3E2E00-D7D0-CF49-B862-EC29EDE5F610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3"/>
          <a:stretch/>
        </p:blipFill>
        <p:spPr bwMode="auto">
          <a:xfrm>
            <a:off x="7829552" y="6207540"/>
            <a:ext cx="1562100" cy="460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1ABC43F-3366-C541-BF67-C8222DF6D4E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2" y="6198650"/>
            <a:ext cx="1666240" cy="53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2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ull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15AC3E-68CD-0640-A8E9-47C4111E4717}"/>
              </a:ext>
            </a:extLst>
          </p:cNvPr>
          <p:cNvSpPr/>
          <p:nvPr userDrawn="1"/>
        </p:nvSpPr>
        <p:spPr>
          <a:xfrm>
            <a:off x="890954" y="5873262"/>
            <a:ext cx="10961077" cy="844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4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7E7C1-2883-A44F-AC85-98CBFABF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E62F-51CD-AD40-8F99-1F10F2CD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2867F-8AE3-0B44-9A89-2C13632C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71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D45E1-5A10-D44A-A5FE-0C9E8ECF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9A915-C720-674E-A52C-60EA9064F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796F4-FC94-334F-8CCA-A5996CD56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353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39F5-F9D5-9C48-B519-7488C4C5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57856-86B7-A949-85D5-3CE289B2C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2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DA6653-287D-A44B-ADC5-94654B538E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08E599-D2A2-4E49-B1A1-C5CB34466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4EE5-A56F-BD4C-B8DA-75AE6F85F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04646-015D-9641-B318-9F9E20DD3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66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FB14-960C-004B-A20F-9D9A4041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AE59A-56C0-0C4C-9965-31FCE1398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6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7608-D478-7A43-A964-9697B003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637AD-8341-8A4C-BADD-88CADB313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43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7309-C416-BB42-8A90-876CC50C6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0D14-16BA-1A4E-8629-B90B486C3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31CA9-7A9B-6147-B610-6F608B23D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9C28-9577-2C4A-A02A-2B02826D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1B5D1-9D0E-7845-BFD2-B89DDD50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7C69B-115F-A34D-A6C0-5FEAA9A8C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9B9510-692D-044D-9A57-BA324C98E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741E0C-9D78-4449-B0A6-FE45A3EBE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4EBC-8F8E-EC4A-9869-785B7BB58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532D80B-9632-3D41-AC79-A480CD715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 dirty="0"/>
              <a:t>Our Partners 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1BF890-E030-0E43-BA23-F974A93A3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34696" y="2183875"/>
            <a:ext cx="9922608" cy="294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70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4467A6-DBEF-6048-AD38-44EC7DF1A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DDBB6-C647-CA4C-9EB9-B7C52A584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B0FAF67-F716-F449-9469-807A835FACB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337429" y="5915759"/>
            <a:ext cx="2127738" cy="7898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0E05E85-299A-484C-878D-2E3CF0E70B93}"/>
              </a:ext>
            </a:extLst>
          </p:cNvPr>
          <p:cNvSpPr/>
          <p:nvPr userDrawn="1"/>
        </p:nvSpPr>
        <p:spPr>
          <a:xfrm>
            <a:off x="838200" y="6308209"/>
            <a:ext cx="31828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dirty="0">
                <a:latin typeface="Avenir Light" panose="020B0402020203020204" pitchFamily="34" charset="77"/>
              </a:rPr>
              <a:t>Climate-</a:t>
            </a:r>
            <a:r>
              <a:rPr lang="en-US" sz="1200" b="0" i="0" dirty="0" err="1">
                <a:latin typeface="Avenir Light" panose="020B0402020203020204" pitchFamily="34" charset="77"/>
              </a:rPr>
              <a:t>Uni.com</a:t>
            </a:r>
            <a:r>
              <a:rPr lang="en-US" sz="1200" b="0" i="0" dirty="0">
                <a:latin typeface="Avenir Light" panose="020B0402020203020204" pitchFamily="34" charset="77"/>
              </a:rPr>
              <a:t> | Tweet @</a:t>
            </a:r>
            <a:r>
              <a:rPr lang="en-US" sz="1200" b="0" i="0" dirty="0" err="1">
                <a:latin typeface="Avenir Light" panose="020B0402020203020204" pitchFamily="34" charset="77"/>
              </a:rPr>
              <a:t>ClimateUniv</a:t>
            </a:r>
            <a:endParaRPr lang="en-US" sz="1200" b="0" i="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11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1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7824-0C93-9E49-9CBB-CD020B383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Autofit/>
          </a:bodyPr>
          <a:lstStyle/>
          <a:p>
            <a:r>
              <a:rPr lang="en-GB" sz="6400" b="0" dirty="0">
                <a:solidFill>
                  <a:srgbClr val="000000"/>
                </a:solidFill>
                <a:effectLst/>
                <a:latin typeface="Avenir Light" panose="020B0402020203020204"/>
                <a:ea typeface="Times New Roman" panose="02020603050405020304" pitchFamily="18" charset="0"/>
              </a:rPr>
              <a:t>Climate-U</a:t>
            </a:r>
            <a:br>
              <a:rPr lang="en-GB" sz="6400" b="0" dirty="0">
                <a:solidFill>
                  <a:srgbClr val="000000"/>
                </a:solidFill>
                <a:effectLst/>
                <a:latin typeface="Avenir Light" panose="020B0402020203020204"/>
                <a:ea typeface="Times New Roman" panose="02020603050405020304" pitchFamily="18" charset="0"/>
              </a:rPr>
            </a:br>
            <a:r>
              <a:rPr lang="en-GB" sz="6400" b="0" dirty="0">
                <a:solidFill>
                  <a:srgbClr val="000000"/>
                </a:solidFill>
                <a:effectLst/>
                <a:latin typeface="Avenir Light" panose="020B0402020203020204"/>
                <a:ea typeface="Times New Roman" panose="02020603050405020304" pitchFamily="18" charset="0"/>
              </a:rPr>
              <a:t>Transforming Universities for a Changing Climate</a:t>
            </a:r>
            <a:endParaRPr lang="en-US" sz="6400" b="0" dirty="0">
              <a:latin typeface="Avenir Light" panose="020B0402020203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B57F0-5739-154A-B487-F720A34BE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5333"/>
            <a:ext cx="9144000" cy="1655762"/>
          </a:xfrm>
        </p:spPr>
        <p:txBody>
          <a:bodyPr>
            <a:noAutofit/>
          </a:bodyPr>
          <a:lstStyle/>
          <a:p>
            <a:r>
              <a:rPr lang="en-US" sz="3300" dirty="0"/>
              <a:t>Tristan McCowan (UCL)</a:t>
            </a:r>
          </a:p>
          <a:p>
            <a:endParaRPr lang="en-US" sz="3300" dirty="0"/>
          </a:p>
          <a:p>
            <a:r>
              <a:rPr lang="en-US" sz="3300" dirty="0"/>
              <a:t>12</a:t>
            </a:r>
            <a:r>
              <a:rPr lang="en-US" sz="3300" baseline="30000" dirty="0"/>
              <a:t>th</a:t>
            </a:r>
            <a:r>
              <a:rPr lang="en-US" sz="3300" dirty="0"/>
              <a:t> June 2023</a:t>
            </a:r>
          </a:p>
        </p:txBody>
      </p:sp>
    </p:spTree>
    <p:extLst>
      <p:ext uri="{BB962C8B-B14F-4D97-AF65-F5344CB8AC3E}">
        <p14:creationId xmlns:p14="http://schemas.microsoft.com/office/powerpoint/2010/main" val="111237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5D9E-2F6C-479E-AAC1-98D97708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02B663-CD4F-40B3-8FEA-5D964E11851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9857" y="1851926"/>
            <a:ext cx="5471674" cy="3724108"/>
          </a:xfrm>
          <a:prstGeom prst="rect">
            <a:avLst/>
          </a:prstGeom>
        </p:spPr>
      </p:pic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0B0D1B-9353-4184-AD93-3679DDA4B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70" y="108353"/>
            <a:ext cx="5864970" cy="4422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D44E94-D572-4C95-B39D-5D0D72469784}"/>
              </a:ext>
            </a:extLst>
          </p:cNvPr>
          <p:cNvSpPr txBox="1"/>
          <p:nvPr/>
        </p:nvSpPr>
        <p:spPr>
          <a:xfrm>
            <a:off x="682388" y="4531057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(Mann, Bradley &amp; Hughes 1999)</a:t>
            </a:r>
          </a:p>
        </p:txBody>
      </p:sp>
    </p:spTree>
    <p:extLst>
      <p:ext uri="{BB962C8B-B14F-4D97-AF65-F5344CB8AC3E}">
        <p14:creationId xmlns:p14="http://schemas.microsoft.com/office/powerpoint/2010/main" val="218516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E4075803-D3A5-48B5-83C2-B462C536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5410200"/>
            <a:ext cx="4118631" cy="14119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C8B5094-99F9-484B-A4C0-719E3C1C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124" y="5257800"/>
            <a:ext cx="3352883" cy="1411916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F7E2A63C-2C1C-434B-AFE2-C5819B7FE588}"/>
              </a:ext>
            </a:extLst>
          </p:cNvPr>
          <p:cNvSpPr/>
          <p:nvPr/>
        </p:nvSpPr>
        <p:spPr>
          <a:xfrm rot="5400000">
            <a:off x="1989517" y="1270281"/>
            <a:ext cx="590970" cy="127128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Education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2FDD9DB-1848-4E49-841B-B69D4FDEA895}"/>
              </a:ext>
            </a:extLst>
          </p:cNvPr>
          <p:cNvSpPr/>
          <p:nvPr/>
        </p:nvSpPr>
        <p:spPr>
          <a:xfrm rot="5400000">
            <a:off x="1991559" y="1973298"/>
            <a:ext cx="586887" cy="1271281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Knowledge production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F755EFD-50B4-5841-A1CD-5A4E4498E4CC}"/>
              </a:ext>
            </a:extLst>
          </p:cNvPr>
          <p:cNvSpPr/>
          <p:nvPr/>
        </p:nvSpPr>
        <p:spPr>
          <a:xfrm rot="5400000">
            <a:off x="1991558" y="2676306"/>
            <a:ext cx="586889" cy="1271287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Service delivery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4777ED2-1884-3F46-B76B-2B4DCA2CE0E6}"/>
              </a:ext>
            </a:extLst>
          </p:cNvPr>
          <p:cNvSpPr/>
          <p:nvPr/>
        </p:nvSpPr>
        <p:spPr>
          <a:xfrm rot="5400000">
            <a:off x="1994451" y="3376423"/>
            <a:ext cx="581102" cy="127129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Public debate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8E7E36AF-22B7-9B43-98B3-8A7BCE61CFAC}"/>
              </a:ext>
            </a:extLst>
          </p:cNvPr>
          <p:cNvSpPr/>
          <p:nvPr/>
        </p:nvSpPr>
        <p:spPr>
          <a:xfrm rot="5400000">
            <a:off x="1996617" y="4075400"/>
            <a:ext cx="576770" cy="1261363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Campus operations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DDFB8B2-E6F8-4C43-ABAA-55BAD40F60C4}"/>
              </a:ext>
            </a:extLst>
          </p:cNvPr>
          <p:cNvSpPr txBox="1"/>
          <p:nvPr/>
        </p:nvSpPr>
        <p:spPr>
          <a:xfrm>
            <a:off x="229392" y="96051"/>
            <a:ext cx="630036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venir Next LT Pro"/>
              </a:rPr>
              <a:t>Trajectories of Impact</a:t>
            </a:r>
            <a:endParaRPr lang="en-GB" sz="2000" b="1" dirty="0">
              <a:solidFill>
                <a:schemeClr val="tx1">
                  <a:lumMod val="85000"/>
                  <a:lumOff val="15000"/>
                </a:schemeClr>
              </a:solidFill>
              <a:latin typeface="Avenir Next LT Pro"/>
              <a:cs typeface="Calibri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2C0839F9-2C1D-9340-B19F-AF27DB6C3173}"/>
              </a:ext>
            </a:extLst>
          </p:cNvPr>
          <p:cNvCxnSpPr>
            <a:cxnSpLocks/>
          </p:cNvCxnSpPr>
          <p:nvPr/>
        </p:nvCxnSpPr>
        <p:spPr>
          <a:xfrm>
            <a:off x="3111216" y="3399709"/>
            <a:ext cx="783306" cy="0"/>
          </a:xfrm>
          <a:prstGeom prst="straightConnector1">
            <a:avLst/>
          </a:prstGeom>
          <a:ln w="28575">
            <a:solidFill>
              <a:srgbClr val="98B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ardrop 32">
            <a:extLst>
              <a:ext uri="{FF2B5EF4-FFF2-40B4-BE49-F238E27FC236}">
                <a16:creationId xmlns:a16="http://schemas.microsoft.com/office/drawing/2014/main" id="{A2873D94-B918-D34D-9916-D8508A829210}"/>
              </a:ext>
            </a:extLst>
          </p:cNvPr>
          <p:cNvSpPr/>
          <p:nvPr/>
        </p:nvSpPr>
        <p:spPr>
          <a:xfrm rot="2773963">
            <a:off x="6559876" y="3280325"/>
            <a:ext cx="257175" cy="257175"/>
          </a:xfrm>
          <a:prstGeom prst="teardrop">
            <a:avLst/>
          </a:prstGeom>
          <a:solidFill>
            <a:srgbClr val="98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6799B07-A0EE-E14C-9D36-66EDB3AE5288}"/>
              </a:ext>
            </a:extLst>
          </p:cNvPr>
          <p:cNvSpPr/>
          <p:nvPr/>
        </p:nvSpPr>
        <p:spPr>
          <a:xfrm>
            <a:off x="1567485" y="651020"/>
            <a:ext cx="1453600" cy="6013087"/>
          </a:xfrm>
          <a:prstGeom prst="rect">
            <a:avLst/>
          </a:prstGeom>
          <a:noFill/>
          <a:ln w="28575">
            <a:solidFill>
              <a:srgbClr val="A8CAE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8DC922-97EE-FD46-93B4-48C3BABF7BCE}"/>
              </a:ext>
            </a:extLst>
          </p:cNvPr>
          <p:cNvSpPr/>
          <p:nvPr/>
        </p:nvSpPr>
        <p:spPr>
          <a:xfrm>
            <a:off x="4250017" y="651019"/>
            <a:ext cx="1453600" cy="6013088"/>
          </a:xfrm>
          <a:prstGeom prst="rect">
            <a:avLst/>
          </a:prstGeom>
          <a:noFill/>
          <a:ln w="28575">
            <a:solidFill>
              <a:srgbClr val="A8CAE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7FBB07-520B-A94F-B8AC-AD0DB3931E9A}"/>
              </a:ext>
            </a:extLst>
          </p:cNvPr>
          <p:cNvSpPr/>
          <p:nvPr/>
        </p:nvSpPr>
        <p:spPr>
          <a:xfrm>
            <a:off x="6991267" y="618805"/>
            <a:ext cx="1453600" cy="6013088"/>
          </a:xfrm>
          <a:prstGeom prst="rect">
            <a:avLst/>
          </a:prstGeom>
          <a:noFill/>
          <a:ln w="28575">
            <a:solidFill>
              <a:srgbClr val="A8CAE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7995D37-E9D8-BA48-83F1-42F26C1F6F7E}"/>
              </a:ext>
            </a:extLst>
          </p:cNvPr>
          <p:cNvSpPr/>
          <p:nvPr/>
        </p:nvSpPr>
        <p:spPr>
          <a:xfrm rot="5400000">
            <a:off x="10129110" y="2647341"/>
            <a:ext cx="586889" cy="1271287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Climate change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EDF87E-FAFA-7E45-A4EB-48EF164E05F7}"/>
              </a:ext>
            </a:extLst>
          </p:cNvPr>
          <p:cNvSpPr/>
          <p:nvPr/>
        </p:nvSpPr>
        <p:spPr>
          <a:xfrm>
            <a:off x="9707513" y="618804"/>
            <a:ext cx="1453600" cy="6050911"/>
          </a:xfrm>
          <a:prstGeom prst="rect">
            <a:avLst/>
          </a:prstGeom>
          <a:noFill/>
          <a:ln w="28575">
            <a:solidFill>
              <a:srgbClr val="A8CAE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11B944-DF67-5A43-9D79-AEF8594AD6E5}"/>
              </a:ext>
            </a:extLst>
          </p:cNvPr>
          <p:cNvSpPr/>
          <p:nvPr/>
        </p:nvSpPr>
        <p:spPr>
          <a:xfrm rot="5400000">
            <a:off x="4679949" y="1973298"/>
            <a:ext cx="586887" cy="1271281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Graduates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0AF727-654E-9241-B46E-7786EC81F724}"/>
              </a:ext>
            </a:extLst>
          </p:cNvPr>
          <p:cNvSpPr/>
          <p:nvPr/>
        </p:nvSpPr>
        <p:spPr>
          <a:xfrm rot="5400000">
            <a:off x="4679948" y="2676306"/>
            <a:ext cx="586889" cy="1271287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Organisations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1CA428A-E43E-7541-917C-D743506F0D38}"/>
              </a:ext>
            </a:extLst>
          </p:cNvPr>
          <p:cNvSpPr/>
          <p:nvPr/>
        </p:nvSpPr>
        <p:spPr>
          <a:xfrm rot="5400000">
            <a:off x="4682841" y="3376423"/>
            <a:ext cx="581102" cy="1271290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Communities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EDA0D72-6544-544C-8F6F-39E7B992AE0A}"/>
              </a:ext>
            </a:extLst>
          </p:cNvPr>
          <p:cNvSpPr/>
          <p:nvPr/>
        </p:nvSpPr>
        <p:spPr>
          <a:xfrm rot="5400000">
            <a:off x="7421672" y="2661632"/>
            <a:ext cx="586889" cy="1271287"/>
          </a:xfrm>
          <a:prstGeom prst="rect">
            <a:avLst/>
          </a:prstGeom>
          <a:solidFill>
            <a:schemeClr val="accent5">
              <a:lumMod val="20000"/>
              <a:lumOff val="80000"/>
              <a:alpha val="90000"/>
            </a:schemeClr>
          </a:solidFill>
          <a:ln w="12700">
            <a:solidFill>
              <a:srgbClr val="A8CAE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venir Next LT Pro" panose="020B0504020202020204" pitchFamily="34" charset="77"/>
              </a:rPr>
              <a:t>Economic, political, &amp; cultural spheres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D194F2-2333-8B47-8004-6A5B8CB03963}"/>
              </a:ext>
            </a:extLst>
          </p:cNvPr>
          <p:cNvSpPr txBox="1"/>
          <p:nvPr/>
        </p:nvSpPr>
        <p:spPr>
          <a:xfrm>
            <a:off x="3018113" y="5088906"/>
            <a:ext cx="127341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2"/>
                </a:solidFill>
                <a:latin typeface="Avenir Next LT Pro" panose="020B0504020202020204" pitchFamily="34" charset="77"/>
              </a:rPr>
              <a:t>Feedback loops</a:t>
            </a:r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CB009C27-D33F-0940-A59D-6D80BCD37A0A}"/>
              </a:ext>
            </a:extLst>
          </p:cNvPr>
          <p:cNvCxnSpPr>
            <a:cxnSpLocks/>
            <a:stCxn id="183" idx="3"/>
          </p:cNvCxnSpPr>
          <p:nvPr/>
        </p:nvCxnSpPr>
        <p:spPr>
          <a:xfrm flipV="1">
            <a:off x="7803227" y="6475504"/>
            <a:ext cx="3115907" cy="1244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52228B40-53A3-2741-9A55-04CBAEEEA3AE}"/>
              </a:ext>
            </a:extLst>
          </p:cNvPr>
          <p:cNvCxnSpPr>
            <a:cxnSpLocks/>
            <a:stCxn id="181" idx="3"/>
          </p:cNvCxnSpPr>
          <p:nvPr/>
        </p:nvCxnSpPr>
        <p:spPr>
          <a:xfrm flipV="1">
            <a:off x="4909392" y="6266256"/>
            <a:ext cx="5601884" cy="15224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240274CC-2211-764B-80AB-754B1EA72FC8}"/>
              </a:ext>
            </a:extLst>
          </p:cNvPr>
          <p:cNvCxnSpPr>
            <a:cxnSpLocks/>
          </p:cNvCxnSpPr>
          <p:nvPr/>
        </p:nvCxnSpPr>
        <p:spPr>
          <a:xfrm>
            <a:off x="2007540" y="5835737"/>
            <a:ext cx="8044234" cy="7494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9D77726-6455-8345-9643-DD2A87DCC280}"/>
              </a:ext>
            </a:extLst>
          </p:cNvPr>
          <p:cNvCxnSpPr>
            <a:cxnSpLocks/>
          </p:cNvCxnSpPr>
          <p:nvPr/>
        </p:nvCxnSpPr>
        <p:spPr>
          <a:xfrm flipV="1">
            <a:off x="5238330" y="6044982"/>
            <a:ext cx="2957831" cy="12029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C0C43BD6-C837-4946-99BF-59FFF0BBCB1A}"/>
              </a:ext>
            </a:extLst>
          </p:cNvPr>
          <p:cNvCxnSpPr>
            <a:cxnSpLocks/>
          </p:cNvCxnSpPr>
          <p:nvPr/>
        </p:nvCxnSpPr>
        <p:spPr>
          <a:xfrm>
            <a:off x="2294285" y="5626492"/>
            <a:ext cx="4982217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DD284C6B-5C8F-C248-B29D-88F9701BC4D6}"/>
              </a:ext>
            </a:extLst>
          </p:cNvPr>
          <p:cNvCxnSpPr>
            <a:cxnSpLocks/>
          </p:cNvCxnSpPr>
          <p:nvPr/>
        </p:nvCxnSpPr>
        <p:spPr>
          <a:xfrm>
            <a:off x="2665487" y="5405620"/>
            <a:ext cx="2484039" cy="1162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ardrop 177">
            <a:extLst>
              <a:ext uri="{FF2B5EF4-FFF2-40B4-BE49-F238E27FC236}">
                <a16:creationId xmlns:a16="http://schemas.microsoft.com/office/drawing/2014/main" id="{639FF59F-CC9A-7049-8C37-06C740A9D702}"/>
              </a:ext>
            </a:extLst>
          </p:cNvPr>
          <p:cNvSpPr/>
          <p:nvPr/>
        </p:nvSpPr>
        <p:spPr>
          <a:xfrm rot="13568998">
            <a:off x="2453095" y="5269923"/>
            <a:ext cx="257175" cy="257175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ardrop 178">
            <a:extLst>
              <a:ext uri="{FF2B5EF4-FFF2-40B4-BE49-F238E27FC236}">
                <a16:creationId xmlns:a16="http://schemas.microsoft.com/office/drawing/2014/main" id="{73DC98FF-B623-4945-8EBD-82870873CF39}"/>
              </a:ext>
            </a:extLst>
          </p:cNvPr>
          <p:cNvSpPr/>
          <p:nvPr/>
        </p:nvSpPr>
        <p:spPr>
          <a:xfrm rot="13568998">
            <a:off x="2096808" y="5474697"/>
            <a:ext cx="257175" cy="257175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ardrop 179">
            <a:extLst>
              <a:ext uri="{FF2B5EF4-FFF2-40B4-BE49-F238E27FC236}">
                <a16:creationId xmlns:a16="http://schemas.microsoft.com/office/drawing/2014/main" id="{0A464A90-E450-F845-96C5-2CE533F88924}"/>
              </a:ext>
            </a:extLst>
          </p:cNvPr>
          <p:cNvSpPr/>
          <p:nvPr/>
        </p:nvSpPr>
        <p:spPr>
          <a:xfrm rot="13568998">
            <a:off x="1774273" y="5714644"/>
            <a:ext cx="257175" cy="257175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Teardrop 180">
            <a:extLst>
              <a:ext uri="{FF2B5EF4-FFF2-40B4-BE49-F238E27FC236}">
                <a16:creationId xmlns:a16="http://schemas.microsoft.com/office/drawing/2014/main" id="{B6B79947-CDBE-B946-B6FF-1F96ECC3CE52}"/>
              </a:ext>
            </a:extLst>
          </p:cNvPr>
          <p:cNvSpPr/>
          <p:nvPr/>
        </p:nvSpPr>
        <p:spPr>
          <a:xfrm rot="13568998">
            <a:off x="4652242" y="6150312"/>
            <a:ext cx="257175" cy="257175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ardrop 181">
            <a:extLst>
              <a:ext uri="{FF2B5EF4-FFF2-40B4-BE49-F238E27FC236}">
                <a16:creationId xmlns:a16="http://schemas.microsoft.com/office/drawing/2014/main" id="{7C20F4C7-A9FD-F349-9AFF-4171477CC99D}"/>
              </a:ext>
            </a:extLst>
          </p:cNvPr>
          <p:cNvSpPr/>
          <p:nvPr/>
        </p:nvSpPr>
        <p:spPr>
          <a:xfrm rot="13568998">
            <a:off x="4981180" y="5921632"/>
            <a:ext cx="257175" cy="257175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ardrop 182">
            <a:extLst>
              <a:ext uri="{FF2B5EF4-FFF2-40B4-BE49-F238E27FC236}">
                <a16:creationId xmlns:a16="http://schemas.microsoft.com/office/drawing/2014/main" id="{F5A52E38-3E6B-984A-BB3F-65445CBA8E95}"/>
              </a:ext>
            </a:extLst>
          </p:cNvPr>
          <p:cNvSpPr/>
          <p:nvPr/>
        </p:nvSpPr>
        <p:spPr>
          <a:xfrm rot="13568998">
            <a:off x="7546077" y="6356782"/>
            <a:ext cx="257175" cy="257175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2EF9E1-C2E9-D943-812F-50A0071B2262}"/>
              </a:ext>
            </a:extLst>
          </p:cNvPr>
          <p:cNvSpPr txBox="1"/>
          <p:nvPr/>
        </p:nvSpPr>
        <p:spPr>
          <a:xfrm>
            <a:off x="1630905" y="677298"/>
            <a:ext cx="13364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"/>
              </a:rPr>
              <a:t>University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  <a:latin typeface="Avenir Next LT Pro"/>
              <a:cs typeface="Calibri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3EF94B-B466-E540-B6DF-3DFB52D1BE6C}"/>
              </a:ext>
            </a:extLst>
          </p:cNvPr>
          <p:cNvSpPr txBox="1"/>
          <p:nvPr/>
        </p:nvSpPr>
        <p:spPr>
          <a:xfrm>
            <a:off x="4274868" y="677479"/>
            <a:ext cx="13364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"/>
              </a:rPr>
              <a:t>Bridging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"/>
              </a:rPr>
              <a:t>Actors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  <a:latin typeface="Avenir Next LT Pro"/>
              <a:cs typeface="Calibri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8F0728D-3027-084C-95EE-1BCE844C7FD1}"/>
              </a:ext>
            </a:extLst>
          </p:cNvPr>
          <p:cNvSpPr txBox="1"/>
          <p:nvPr/>
        </p:nvSpPr>
        <p:spPr>
          <a:xfrm>
            <a:off x="7014329" y="683102"/>
            <a:ext cx="13364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"/>
              </a:rPr>
              <a:t>Society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  <a:latin typeface="Avenir Next LT Pro"/>
              <a:cs typeface="Calibri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E558D7B-5FE0-F04C-9D4B-4A7EBB060D56}"/>
              </a:ext>
            </a:extLst>
          </p:cNvPr>
          <p:cNvSpPr txBox="1"/>
          <p:nvPr/>
        </p:nvSpPr>
        <p:spPr>
          <a:xfrm>
            <a:off x="9584354" y="651021"/>
            <a:ext cx="16764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venir Next LT Pro"/>
              </a:rPr>
              <a:t>Ecosphere</a:t>
            </a:r>
            <a:endParaRPr lang="en-GB" sz="1600" b="1" dirty="0">
              <a:solidFill>
                <a:schemeClr val="accent1">
                  <a:lumMod val="60000"/>
                  <a:lumOff val="40000"/>
                </a:schemeClr>
              </a:solidFill>
              <a:latin typeface="Avenir Next LT Pro"/>
              <a:cs typeface="Calibri"/>
            </a:endParaRPr>
          </a:p>
        </p:txBody>
      </p:sp>
      <p:pic>
        <p:nvPicPr>
          <p:cNvPr id="98" name="Graphic 3" descr="Lecturer">
            <a:extLst>
              <a:ext uri="{FF2B5EF4-FFF2-40B4-BE49-F238E27FC236}">
                <a16:creationId xmlns:a16="http://schemas.microsoft.com/office/drawing/2014/main" id="{A785E414-A22A-F946-9812-96C3A36D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6392" y="929793"/>
            <a:ext cx="601735" cy="601735"/>
          </a:xfrm>
          <a:prstGeom prst="rect">
            <a:avLst/>
          </a:prstGeom>
        </p:spPr>
      </p:pic>
      <p:pic>
        <p:nvPicPr>
          <p:cNvPr id="99" name="Graphic 4" descr="Users">
            <a:extLst>
              <a:ext uri="{FF2B5EF4-FFF2-40B4-BE49-F238E27FC236}">
                <a16:creationId xmlns:a16="http://schemas.microsoft.com/office/drawing/2014/main" id="{997FEBB9-2B02-874C-9C18-49F98A1F7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796" y="961386"/>
            <a:ext cx="601735" cy="601735"/>
          </a:xfrm>
          <a:prstGeom prst="rect">
            <a:avLst/>
          </a:prstGeom>
        </p:spPr>
      </p:pic>
      <p:pic>
        <p:nvPicPr>
          <p:cNvPr id="104" name="Graphic 6" descr="Plant">
            <a:extLst>
              <a:ext uri="{FF2B5EF4-FFF2-40B4-BE49-F238E27FC236}">
                <a16:creationId xmlns:a16="http://schemas.microsoft.com/office/drawing/2014/main" id="{406F71D7-389C-9142-A7EA-B9FB3AAD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35983" y="927693"/>
            <a:ext cx="601735" cy="601735"/>
          </a:xfrm>
          <a:prstGeom prst="rect">
            <a:avLst/>
          </a:prstGeom>
        </p:spPr>
      </p:pic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AF23E82E-CB5A-EA42-91C6-AC5CF67A637C}"/>
              </a:ext>
            </a:extLst>
          </p:cNvPr>
          <p:cNvCxnSpPr>
            <a:cxnSpLocks/>
            <a:stCxn id="108" idx="3"/>
          </p:cNvCxnSpPr>
          <p:nvPr/>
        </p:nvCxnSpPr>
        <p:spPr>
          <a:xfrm>
            <a:off x="1334103" y="1361987"/>
            <a:ext cx="0" cy="5011621"/>
          </a:xfrm>
          <a:prstGeom prst="straightConnector1">
            <a:avLst/>
          </a:prstGeom>
          <a:ln w="28575">
            <a:solidFill>
              <a:srgbClr val="98B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5C99C443-FE9C-1246-BB41-2362B5C6AFFD}"/>
              </a:ext>
            </a:extLst>
          </p:cNvPr>
          <p:cNvSpPr txBox="1"/>
          <p:nvPr/>
        </p:nvSpPr>
        <p:spPr>
          <a:xfrm rot="16200000">
            <a:off x="-124257" y="2156155"/>
            <a:ext cx="25146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Avenir Next LT Pro" panose="020B0504020202020204" pitchFamily="34" charset="77"/>
              </a:rPr>
              <a:t>Interaction</a:t>
            </a:r>
          </a:p>
        </p:txBody>
      </p:sp>
      <p:sp>
        <p:nvSpPr>
          <p:cNvPr id="108" name="Teardrop 107">
            <a:extLst>
              <a:ext uri="{FF2B5EF4-FFF2-40B4-BE49-F238E27FC236}">
                <a16:creationId xmlns:a16="http://schemas.microsoft.com/office/drawing/2014/main" id="{1959B16E-55A1-6640-B804-A0C5101D1D56}"/>
              </a:ext>
            </a:extLst>
          </p:cNvPr>
          <p:cNvSpPr/>
          <p:nvPr/>
        </p:nvSpPr>
        <p:spPr>
          <a:xfrm rot="18900000">
            <a:off x="1205515" y="1104811"/>
            <a:ext cx="257175" cy="257175"/>
          </a:xfrm>
          <a:prstGeom prst="teardrop">
            <a:avLst/>
          </a:prstGeom>
          <a:solidFill>
            <a:srgbClr val="98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ardrop 108">
            <a:extLst>
              <a:ext uri="{FF2B5EF4-FFF2-40B4-BE49-F238E27FC236}">
                <a16:creationId xmlns:a16="http://schemas.microsoft.com/office/drawing/2014/main" id="{6352C480-0B15-7E4E-9BF6-C5BA77BEE48F}"/>
              </a:ext>
            </a:extLst>
          </p:cNvPr>
          <p:cNvSpPr/>
          <p:nvPr/>
        </p:nvSpPr>
        <p:spPr>
          <a:xfrm rot="7986802">
            <a:off x="1194572" y="6245021"/>
            <a:ext cx="257175" cy="257175"/>
          </a:xfrm>
          <a:prstGeom prst="teardrop">
            <a:avLst/>
          </a:prstGeom>
          <a:solidFill>
            <a:srgbClr val="98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DDFE8D1-2B6C-4132-BEA6-DDAD279745FF}"/>
              </a:ext>
            </a:extLst>
          </p:cNvPr>
          <p:cNvCxnSpPr>
            <a:cxnSpLocks/>
          </p:cNvCxnSpPr>
          <p:nvPr/>
        </p:nvCxnSpPr>
        <p:spPr>
          <a:xfrm>
            <a:off x="5772150" y="3400425"/>
            <a:ext cx="783306" cy="0"/>
          </a:xfrm>
          <a:prstGeom prst="straightConnector1">
            <a:avLst/>
          </a:prstGeom>
          <a:ln w="28575">
            <a:solidFill>
              <a:srgbClr val="98B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ardrop 58">
            <a:extLst>
              <a:ext uri="{FF2B5EF4-FFF2-40B4-BE49-F238E27FC236}">
                <a16:creationId xmlns:a16="http://schemas.microsoft.com/office/drawing/2014/main" id="{6C090E34-090C-463A-ABE2-AC77060032D7}"/>
              </a:ext>
            </a:extLst>
          </p:cNvPr>
          <p:cNvSpPr/>
          <p:nvPr/>
        </p:nvSpPr>
        <p:spPr>
          <a:xfrm rot="2773963">
            <a:off x="3877343" y="3280325"/>
            <a:ext cx="257175" cy="257175"/>
          </a:xfrm>
          <a:prstGeom prst="teardrop">
            <a:avLst/>
          </a:prstGeom>
          <a:solidFill>
            <a:srgbClr val="98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7820AE3-C4BD-4683-BEDE-69C11B0D5D39}"/>
              </a:ext>
            </a:extLst>
          </p:cNvPr>
          <p:cNvCxnSpPr>
            <a:cxnSpLocks/>
          </p:cNvCxnSpPr>
          <p:nvPr/>
        </p:nvCxnSpPr>
        <p:spPr>
          <a:xfrm>
            <a:off x="8529071" y="3408912"/>
            <a:ext cx="783306" cy="0"/>
          </a:xfrm>
          <a:prstGeom prst="straightConnector1">
            <a:avLst/>
          </a:prstGeom>
          <a:ln w="28575">
            <a:solidFill>
              <a:srgbClr val="98BA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ardrop 62">
            <a:extLst>
              <a:ext uri="{FF2B5EF4-FFF2-40B4-BE49-F238E27FC236}">
                <a16:creationId xmlns:a16="http://schemas.microsoft.com/office/drawing/2014/main" id="{5CDD829E-95A4-41B9-AC1B-4FAD18F1D29B}"/>
              </a:ext>
            </a:extLst>
          </p:cNvPr>
          <p:cNvSpPr/>
          <p:nvPr/>
        </p:nvSpPr>
        <p:spPr>
          <a:xfrm rot="2773963">
            <a:off x="9306948" y="3286446"/>
            <a:ext cx="257175" cy="257175"/>
          </a:xfrm>
          <a:prstGeom prst="teardrop">
            <a:avLst/>
          </a:prstGeom>
          <a:solidFill>
            <a:srgbClr val="98B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BB93F0DD-8EDA-44E3-BD56-6E0968067D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4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93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</a:extLst>
          </a:blip>
          <a:srcRect t="24480" b="32290"/>
          <a:stretch/>
        </p:blipFill>
        <p:spPr>
          <a:xfrm>
            <a:off x="4460016" y="1248859"/>
            <a:ext cx="966133" cy="41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7AFB-1F67-85F3-82A2-74BD1DFDE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5F62AC-9925-AF82-B8FB-613586CF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485" y="302602"/>
            <a:ext cx="8948404" cy="5197084"/>
          </a:xfrm>
        </p:spPr>
      </p:pic>
    </p:spTree>
    <p:extLst>
      <p:ext uri="{BB962C8B-B14F-4D97-AF65-F5344CB8AC3E}">
        <p14:creationId xmlns:p14="http://schemas.microsoft.com/office/powerpoint/2010/main" val="5306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9B16-C1A6-4AAB-BD93-40E359775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0E919CB-DA1C-4E8A-A589-A0D6BBE65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513" y="-321536"/>
            <a:ext cx="5616054" cy="7944001"/>
          </a:xfrm>
        </p:spPr>
      </p:pic>
    </p:spTree>
    <p:extLst>
      <p:ext uri="{BB962C8B-B14F-4D97-AF65-F5344CB8AC3E}">
        <p14:creationId xmlns:p14="http://schemas.microsoft.com/office/powerpoint/2010/main" val="150006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9D85-1980-4182-8022-AB83A4E4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44242-4D29-4583-974E-9160FE445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339" y="255795"/>
            <a:ext cx="7399462" cy="5617040"/>
          </a:xfrm>
        </p:spPr>
      </p:pic>
    </p:spTree>
    <p:extLst>
      <p:ext uri="{BB962C8B-B14F-4D97-AF65-F5344CB8AC3E}">
        <p14:creationId xmlns:p14="http://schemas.microsoft.com/office/powerpoint/2010/main" val="186877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EAE1349CF84140BF09DE8CD9776C11" ma:contentTypeVersion="9" ma:contentTypeDescription="Create a new document." ma:contentTypeScope="" ma:versionID="8cc844032b0f24c58c579d0077ca675f">
  <xsd:schema xmlns:xsd="http://www.w3.org/2001/XMLSchema" xmlns:xs="http://www.w3.org/2001/XMLSchema" xmlns:p="http://schemas.microsoft.com/office/2006/metadata/properties" xmlns:ns2="4aeebd26-2199-491b-8f0f-cee29cc7cf9f" targetNamespace="http://schemas.microsoft.com/office/2006/metadata/properties" ma:root="true" ma:fieldsID="62ff1effd004aa64f5001dd499dfed6d" ns2:_="">
    <xsd:import namespace="4aeebd26-2199-491b-8f0f-cee29cc7cf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ebd26-2199-491b-8f0f-cee29cc7c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DE2F6-D8D6-483C-B087-5E6FAEBE53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2BD9CE-318C-4E6E-8AF7-9BC82DB27B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173FC9-DB99-472D-BAF2-3C9A6D976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ebd26-2199-491b-8f0f-cee29cc7cf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4158</TotalTime>
  <Words>57</Words>
  <Application>Microsoft Macintosh PowerPoint</Application>
  <PresentationFormat>Widescreen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Avenir Light</vt:lpstr>
      <vt:lpstr>Avenir Next LT Pro</vt:lpstr>
      <vt:lpstr>Calibri</vt:lpstr>
      <vt:lpstr>Georgia</vt:lpstr>
      <vt:lpstr>Office Theme</vt:lpstr>
      <vt:lpstr>Climate-U Transforming Universities for a Changing Climate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Heymann, David</dc:creator>
  <cp:lastModifiedBy>Microsoft Office User</cp:lastModifiedBy>
  <cp:revision>44</cp:revision>
  <dcterms:created xsi:type="dcterms:W3CDTF">2020-06-17T13:18:49Z</dcterms:created>
  <dcterms:modified xsi:type="dcterms:W3CDTF">2023-06-14T11:27:35Z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0x010100C0EAE1349CF84140BF09DE8CD9776C11</vt:lpwstr>
  </property>
</Properties>
</file>