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65" r:id="rId5"/>
    <p:sldId id="259" r:id="rId6"/>
    <p:sldId id="266" r:id="rId7"/>
    <p:sldId id="260" r:id="rId8"/>
    <p:sldId id="261" r:id="rId9"/>
    <p:sldId id="262" r:id="rId10"/>
    <p:sldId id="263" r:id="rId11"/>
    <p:sldId id="264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00A24E-456B-4803-BF6E-446984E45377}">
  <a:tblStyle styleId="{6D00A24E-456B-4803-BF6E-446984E453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F7FA46F-8980-4AC4-B049-AA924B371A2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 snapToGrid="0">
      <p:cViewPr varScale="1">
        <p:scale>
          <a:sx n="143" d="100"/>
          <a:sy n="143" d="100"/>
        </p:scale>
        <p:origin x="76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77751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4ac34db23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4ac34db23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4ac34db236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4ac34db236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4ac34db236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4ac34db236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69463bc2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69463bc2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4ac34db23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4ac34db23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4ac34db236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4ac34db236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4ac34db23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4ac34db23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4ac34db23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4ac34db23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uspfflch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hyperlink" Target="https://www.incline.iag.usp.br/palestras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848258" y="1802850"/>
            <a:ext cx="7977000" cy="25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88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88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88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988" b="1" dirty="0">
                <a:latin typeface="Calibri"/>
                <a:ea typeface="Calibri"/>
                <a:cs typeface="Calibri"/>
                <a:sym typeface="Calibri"/>
              </a:rPr>
              <a:t>PROJETO: CURSO OFERECIDO A PROFESSORES DO ENSINO PÚBLICO</a:t>
            </a:r>
            <a:br>
              <a:rPr lang="pt-BR" sz="1988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pt-BR" sz="1988" b="1" dirty="0">
                <a:latin typeface="Calibri"/>
                <a:ea typeface="Calibri"/>
                <a:cs typeface="Calibri"/>
                <a:sym typeface="Calibri"/>
              </a:rPr>
              <a:t>DO MUNICÍPIO E ESTADO DE SÃO PAULO</a:t>
            </a:r>
            <a:endParaRPr sz="1988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Mudanças Climáticas e Sustentabilidade: conceitos e práticas</a:t>
            </a:r>
            <a:br>
              <a:rPr lang="pt-BR" sz="24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4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pt-BR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ABRIL – JUNHO 2022      Curso Online   COVID-19</a:t>
            </a:r>
            <a:endParaRPr sz="2400" dirty="0">
              <a:solidFill>
                <a:schemeClr val="accent4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2138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6728349" y="1056220"/>
            <a:ext cx="240883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bg1">
                    <a:lumMod val="65000"/>
                  </a:schemeClr>
                </a:solidFill>
              </a:rPr>
              <a:t>       </a:t>
            </a:r>
            <a:r>
              <a:rPr lang="pt-BR" sz="1200" b="1" dirty="0">
                <a:solidFill>
                  <a:schemeClr val="bg1">
                    <a:lumMod val="65000"/>
                  </a:schemeClr>
                </a:solidFill>
              </a:rPr>
              <a:t>SÃO PAULO 14 JUN 2023</a:t>
            </a:r>
            <a:endParaRPr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194935" y="3675339"/>
            <a:ext cx="3633373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chemeClr val="accent6">
                    <a:lumMod val="50000"/>
                  </a:schemeClr>
                </a:solidFill>
              </a:rPr>
              <a:t>Coordenação: </a:t>
            </a:r>
            <a:r>
              <a:rPr lang="pt-BR" sz="1200" b="1" dirty="0" err="1">
                <a:solidFill>
                  <a:schemeClr val="accent6">
                    <a:lumMod val="50000"/>
                  </a:schemeClr>
                </a:solidFill>
              </a:rPr>
              <a:t>Dra</a:t>
            </a:r>
            <a:r>
              <a:rPr lang="pt-BR" sz="1200" b="1" dirty="0">
                <a:solidFill>
                  <a:schemeClr val="accent6">
                    <a:lumMod val="50000"/>
                  </a:schemeClr>
                </a:solidFill>
              </a:rPr>
              <a:t> Maria Elisa Siqueira Silva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 err="1">
                <a:solidFill>
                  <a:schemeClr val="accent6">
                    <a:lumMod val="50000"/>
                  </a:schemeClr>
                </a:solidFill>
              </a:rPr>
              <a:t>Vice-coordenação</a:t>
            </a:r>
            <a:r>
              <a:rPr lang="pt-BR" sz="120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pt-BR" sz="1200" b="1" dirty="0" err="1">
                <a:solidFill>
                  <a:schemeClr val="accent6">
                    <a:lumMod val="50000"/>
                  </a:schemeClr>
                </a:solidFill>
              </a:rPr>
              <a:t>Dr</a:t>
            </a:r>
            <a:r>
              <a:rPr lang="pt-BR" sz="1200" b="1" dirty="0">
                <a:solidFill>
                  <a:schemeClr val="accent6">
                    <a:lumMod val="50000"/>
                  </a:schemeClr>
                </a:solidFill>
              </a:rPr>
              <a:t> Yuri Tavares Rocha</a:t>
            </a:r>
          </a:p>
          <a:p>
            <a:pPr lvl="0"/>
            <a:r>
              <a:rPr lang="pt-BR" sz="1200" b="1" dirty="0">
                <a:solidFill>
                  <a:schemeClr val="accent6">
                    <a:lumMod val="50000"/>
                  </a:schemeClr>
                </a:solidFill>
              </a:rPr>
              <a:t>Monitora: Gabriela Rodrigues </a:t>
            </a:r>
            <a:r>
              <a:rPr lang="pt-BR" sz="1200" b="1" dirty="0" err="1">
                <a:solidFill>
                  <a:schemeClr val="accent6">
                    <a:lumMod val="50000"/>
                  </a:schemeClr>
                </a:solidFill>
              </a:rPr>
              <a:t>Kusznievicz</a:t>
            </a:r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chemeClr val="accent6">
                    <a:lumMod val="50000"/>
                  </a:schemeClr>
                </a:solidFill>
              </a:rPr>
              <a:t>Departamento Geografia FFLCH USP</a:t>
            </a:r>
            <a:endParaRPr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chemeClr val="accent6">
                    <a:lumMod val="50000"/>
                  </a:schemeClr>
                </a:solidFill>
              </a:rPr>
              <a:t>elisasiq@usp.br</a:t>
            </a:r>
            <a:endParaRPr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4419599" cy="310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/>
          <p:cNvPicPr preferRelativeResize="0"/>
          <p:nvPr/>
        </p:nvPicPr>
        <p:blipFill rotWithShape="1">
          <a:blip r:embed="rId4">
            <a:alphaModFix/>
          </a:blip>
          <a:srcRect t="1610" b="-1609"/>
          <a:stretch/>
        </p:blipFill>
        <p:spPr>
          <a:xfrm>
            <a:off x="4950975" y="2266377"/>
            <a:ext cx="4040625" cy="2691200"/>
          </a:xfrm>
          <a:prstGeom prst="rect">
            <a:avLst/>
          </a:prstGeom>
          <a:noFill/>
          <a:ln w="25400" cap="flat" cmpd="sng">
            <a:solidFill>
              <a:srgbClr val="FF9900"/>
            </a:solidFill>
            <a:prstDash val="solid"/>
            <a:miter lim="8000"/>
            <a:headEnd type="none" w="sm" len="sm"/>
            <a:tailEnd type="none" w="sm" len="sm"/>
          </a:ln>
        </p:spPr>
      </p:pic>
      <p:graphicFrame>
        <p:nvGraphicFramePr>
          <p:cNvPr id="100" name="Google Shape;100;p20"/>
          <p:cNvGraphicFramePr/>
          <p:nvPr>
            <p:extLst>
              <p:ext uri="{D42A27DB-BD31-4B8C-83A1-F6EECF244321}">
                <p14:modId xmlns:p14="http://schemas.microsoft.com/office/powerpoint/2010/main" val="1525268740"/>
              </p:ext>
            </p:extLst>
          </p:nvPr>
        </p:nvGraphicFramePr>
        <p:xfrm>
          <a:off x="4681725" y="928955"/>
          <a:ext cx="4309875" cy="858520"/>
        </p:xfrm>
        <a:graphic>
          <a:graphicData uri="http://schemas.openxmlformats.org/drawingml/2006/table">
            <a:tbl>
              <a:tblPr>
                <a:noFill/>
                <a:tableStyleId>{BF7FA46F-8980-4AC4-B049-AA924B371A23}</a:tableStyleId>
              </a:tblPr>
              <a:tblGrid>
                <a:gridCol w="430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dirty="0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Questão 1</a:t>
                      </a:r>
                      <a:endParaRPr sz="1600" b="1" dirty="0">
                        <a:solidFill>
                          <a:srgbClr val="202124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 conteúdo apresentado na aula/oficina estava acessível para sua compreensão?</a:t>
                      </a: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1" name="Google Shape;101;p20"/>
          <p:cNvGraphicFramePr/>
          <p:nvPr>
            <p:extLst>
              <p:ext uri="{D42A27DB-BD31-4B8C-83A1-F6EECF244321}">
                <p14:modId xmlns:p14="http://schemas.microsoft.com/office/powerpoint/2010/main" val="3677303433"/>
              </p:ext>
            </p:extLst>
          </p:nvPr>
        </p:nvGraphicFramePr>
        <p:xfrm>
          <a:off x="304800" y="3481320"/>
          <a:ext cx="4267200" cy="1148080"/>
        </p:xfrm>
        <a:graphic>
          <a:graphicData uri="http://schemas.openxmlformats.org/drawingml/2006/table">
            <a:tbl>
              <a:tblPr>
                <a:noFill/>
                <a:tableStyleId>{BF7FA46F-8980-4AC4-B049-AA924B371A23}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b="1" dirty="0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Questão 2</a:t>
                      </a:r>
                      <a:endParaRPr sz="1900" b="1" dirty="0">
                        <a:solidFill>
                          <a:srgbClr val="202124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Você pensa que parte do conteúdo ministrado na aula pode auxiliá-lo na abordagem do tema em sala de aula do ensino fundamental e médio? </a:t>
                      </a: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eta em curva para baixo 2"/>
          <p:cNvSpPr/>
          <p:nvPr/>
        </p:nvSpPr>
        <p:spPr>
          <a:xfrm flipH="1">
            <a:off x="3726887" y="450265"/>
            <a:ext cx="1184494" cy="38792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8" name="Google Shape;8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0927" y="1"/>
            <a:ext cx="3696098" cy="5680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eta em curva para baixo 8"/>
          <p:cNvSpPr/>
          <p:nvPr/>
        </p:nvSpPr>
        <p:spPr>
          <a:xfrm rot="10800000" flipH="1">
            <a:off x="4191002" y="4682668"/>
            <a:ext cx="1184494" cy="38792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/>
        </p:nvSpPr>
        <p:spPr>
          <a:xfrm>
            <a:off x="5679729" y="532421"/>
            <a:ext cx="25770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F0000"/>
                </a:solidFill>
              </a:rPr>
              <a:t>OBRIGADA !</a:t>
            </a:r>
            <a:endParaRPr sz="20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F0000"/>
                </a:solidFill>
              </a:rPr>
              <a:t>THANK YOU !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205" y="102355"/>
            <a:ext cx="2247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GELEIRA PERITO MORENO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311700" y="1798219"/>
            <a:ext cx="8520600" cy="221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88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880" b="1" dirty="0"/>
              <a:t>OBJETIVO</a:t>
            </a:r>
            <a:endParaRPr sz="288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88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400" b="1" dirty="0">
                <a:solidFill>
                  <a:srgbClr val="1155CC"/>
                </a:solidFill>
              </a:rPr>
              <a:t>DIVULGAR CONHECIMENTO CIENTÍFICO SOBRE MUDANÇAS CLIMÁTICAS</a:t>
            </a:r>
            <a:endParaRPr sz="2400" b="1" dirty="0">
              <a:solidFill>
                <a:srgbClr val="1155C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400" b="1" dirty="0">
                <a:solidFill>
                  <a:srgbClr val="1155CC"/>
                </a:solidFill>
              </a:rPr>
              <a:t>AOS PROFESSORES DO ENSINO PÚBLICO</a:t>
            </a:r>
            <a:endParaRPr sz="2400" b="1" dirty="0">
              <a:solidFill>
                <a:srgbClr val="1155CC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9325" y="0"/>
            <a:ext cx="5902224" cy="101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Google Shape;68;p15"/>
          <p:cNvGraphicFramePr/>
          <p:nvPr>
            <p:extLst>
              <p:ext uri="{D42A27DB-BD31-4B8C-83A1-F6EECF244321}">
                <p14:modId xmlns:p14="http://schemas.microsoft.com/office/powerpoint/2010/main" val="3745704212"/>
              </p:ext>
            </p:extLst>
          </p:nvPr>
        </p:nvGraphicFramePr>
        <p:xfrm>
          <a:off x="727363" y="1493761"/>
          <a:ext cx="7606145" cy="2626362"/>
        </p:xfrm>
        <a:graphic>
          <a:graphicData uri="http://schemas.openxmlformats.org/drawingml/2006/table">
            <a:tbl>
              <a:tblPr>
                <a:noFill/>
                <a:tableStyleId>{6D00A24E-456B-4803-BF6E-446984E45377}</a:tableStyleId>
              </a:tblPr>
              <a:tblGrid>
                <a:gridCol w="1122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8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/>
                        <a:t>DATA</a:t>
                      </a:r>
                      <a:endParaRPr sz="1200" b="1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/>
                        <a:t>PALESTRANTE</a:t>
                      </a:r>
                      <a:endParaRPr sz="1200" b="1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/>
                        <a:t>TEMA DA AULA</a:t>
                      </a:r>
                      <a:endParaRPr sz="1200" b="1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16/04</a:t>
                      </a:r>
                      <a:endParaRPr sz="120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 Prof. Dr. Paulo E. </a:t>
                      </a:r>
                      <a:r>
                        <a:rPr lang="pt-BR" sz="1200" dirty="0" err="1"/>
                        <a:t>Artaxo</a:t>
                      </a:r>
                      <a:r>
                        <a:rPr lang="pt-BR" sz="1200" dirty="0"/>
                        <a:t> Netto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Balanço de energia na atmosfera e mudanças climáticas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16/04</a:t>
                      </a:r>
                      <a:endParaRPr sz="120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 Dr. Carlos Batista [Oficina]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Visualização de variáveis atmosféricas que indicam mudanças climáticas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23/04</a:t>
                      </a:r>
                      <a:endParaRPr sz="120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 Prof. Dr. Cristiano </a:t>
                      </a:r>
                      <a:r>
                        <a:rPr lang="pt-BR" sz="1200" dirty="0" err="1"/>
                        <a:t>Chiessi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Lições do clima do passado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30/04</a:t>
                      </a:r>
                      <a:endParaRPr sz="120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 Prof. Dr. </a:t>
                      </a:r>
                      <a:r>
                        <a:rPr lang="pt-BR" sz="1200" dirty="0" err="1"/>
                        <a:t>Edmo</a:t>
                      </a:r>
                      <a:r>
                        <a:rPr lang="pt-BR" sz="1200" dirty="0"/>
                        <a:t> José Dias Campos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Oceanografia, variabilidade e mudanças do clima 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07/05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 </a:t>
                      </a:r>
                      <a:r>
                        <a:rPr lang="pt-BR" sz="1200" dirty="0" err="1"/>
                        <a:t>Profª</a:t>
                      </a:r>
                      <a:r>
                        <a:rPr lang="pt-BR" sz="1200" dirty="0"/>
                        <a:t> </a:t>
                      </a:r>
                      <a:r>
                        <a:rPr lang="pt-BR" sz="1200" dirty="0" err="1"/>
                        <a:t>Drª</a:t>
                      </a:r>
                      <a:r>
                        <a:rPr lang="pt-BR" sz="1200" dirty="0"/>
                        <a:t>. Maria de Fátima Andrade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As cidades no contexto das mudanças climáticas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5308" y="1"/>
            <a:ext cx="5354093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808109"/>
              </p:ext>
            </p:extLst>
          </p:nvPr>
        </p:nvGraphicFramePr>
        <p:xfrm>
          <a:off x="934547" y="1633681"/>
          <a:ext cx="7344892" cy="2879981"/>
        </p:xfrm>
        <a:graphic>
          <a:graphicData uri="http://schemas.openxmlformats.org/drawingml/2006/table">
            <a:tbl>
              <a:tblPr>
                <a:noFill/>
                <a:tableStyleId>{6D00A24E-456B-4803-BF6E-446984E45377}</a:tableStyleId>
              </a:tblPr>
              <a:tblGrid>
                <a:gridCol w="955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7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1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/>
                        <a:t>DATA</a:t>
                      </a:r>
                      <a:endParaRPr sz="1200" b="1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/>
                        <a:t>PALESTRANTE</a:t>
                      </a:r>
                      <a:endParaRPr sz="1200" b="1" dirty="0"/>
                    </a:p>
                  </a:txBody>
                  <a:tcPr marL="63500" marR="63500" marT="63500" marB="63500">
                    <a:lnL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/>
                        <a:t>TEMA DA AULA</a:t>
                      </a:r>
                      <a:endParaRPr sz="1200" b="1" dirty="0"/>
                    </a:p>
                  </a:txBody>
                  <a:tcPr marL="63500" marR="63500" marT="63500" marB="63500">
                    <a:lnL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07/05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 Dr. Guilherme Martins [Oficina]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Visualização das projeções climáticas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14/05</a:t>
                      </a:r>
                      <a:endParaRPr sz="120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 </a:t>
                      </a:r>
                      <a:r>
                        <a:rPr lang="pt-BR" sz="1200" dirty="0" err="1"/>
                        <a:t>Drª</a:t>
                      </a:r>
                      <a:r>
                        <a:rPr lang="pt-BR" sz="1200" dirty="0"/>
                        <a:t> Amanda </a:t>
                      </a:r>
                      <a:r>
                        <a:rPr lang="pt-BR" sz="1200" dirty="0" err="1"/>
                        <a:t>Rehbein</a:t>
                      </a:r>
                      <a:r>
                        <a:rPr lang="pt-BR" sz="1200" dirty="0"/>
                        <a:t> 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Mudanças Climáticas e COVID-19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14/05</a:t>
                      </a:r>
                      <a:endParaRPr sz="120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 Dr. Júlio </a:t>
                      </a:r>
                      <a:r>
                        <a:rPr lang="pt-BR" sz="1200" dirty="0" err="1"/>
                        <a:t>Chiquetto</a:t>
                      </a:r>
                      <a:r>
                        <a:rPr lang="pt-BR" sz="1200" dirty="0"/>
                        <a:t> 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 err="1"/>
                        <a:t>Negacionismo</a:t>
                      </a:r>
                      <a:r>
                        <a:rPr lang="pt-BR" sz="1200" dirty="0"/>
                        <a:t> e Mudanças Climáticas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21/05</a:t>
                      </a:r>
                      <a:endParaRPr sz="120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 Prof. Dr. Fábio Gonçalves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Biometeorologia humana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21/05</a:t>
                      </a:r>
                      <a:endParaRPr sz="120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 </a:t>
                      </a:r>
                      <a:r>
                        <a:rPr lang="pt-BR" sz="1200" dirty="0" err="1"/>
                        <a:t>Drª</a:t>
                      </a:r>
                      <a:r>
                        <a:rPr lang="pt-BR" sz="1200" dirty="0"/>
                        <a:t> </a:t>
                      </a:r>
                      <a:r>
                        <a:rPr lang="pt-BR" sz="1200" dirty="0" err="1"/>
                        <a:t>Sylmara</a:t>
                      </a:r>
                      <a:r>
                        <a:rPr lang="pt-BR" sz="1200" dirty="0"/>
                        <a:t> Dias [Oficina]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Desenvolvimento de práticas sustentáveis na Escola (Vale do Ribeira)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28/05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 </a:t>
                      </a:r>
                      <a:r>
                        <a:rPr lang="pt-BR" sz="1200" dirty="0" err="1">
                          <a:highlight>
                            <a:srgbClr val="FFFFFF"/>
                          </a:highlight>
                        </a:rPr>
                        <a:t>Drª</a:t>
                      </a:r>
                      <a:r>
                        <a:rPr lang="pt-BR" sz="1200" dirty="0">
                          <a:highlight>
                            <a:srgbClr val="FFFFFF"/>
                          </a:highlight>
                        </a:rPr>
                        <a:t> Andrea Lucchesi</a:t>
                      </a:r>
                      <a:endParaRPr sz="1200" dirty="0">
                        <a:highlight>
                          <a:srgbClr val="FFFFFF"/>
                        </a:highlight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E</a:t>
                      </a:r>
                      <a:r>
                        <a:rPr lang="pt-BR" sz="1200" dirty="0">
                          <a:highlight>
                            <a:srgbClr val="FFFFFF"/>
                          </a:highlight>
                        </a:rPr>
                        <a:t>conomia das Mudanças Climáticas</a:t>
                      </a:r>
                      <a:endParaRPr sz="1200" dirty="0">
                        <a:highlight>
                          <a:srgbClr val="FFFFFF"/>
                        </a:highlight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Google Shape;6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85308" y="1"/>
            <a:ext cx="5354093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575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Google Shape;74;p16"/>
          <p:cNvGraphicFramePr/>
          <p:nvPr>
            <p:extLst>
              <p:ext uri="{D42A27DB-BD31-4B8C-83A1-F6EECF244321}">
                <p14:modId xmlns:p14="http://schemas.microsoft.com/office/powerpoint/2010/main" val="1139147862"/>
              </p:ext>
            </p:extLst>
          </p:nvPr>
        </p:nvGraphicFramePr>
        <p:xfrm>
          <a:off x="692417" y="1516707"/>
          <a:ext cx="7953439" cy="2890965"/>
        </p:xfrm>
        <a:graphic>
          <a:graphicData uri="http://schemas.openxmlformats.org/drawingml/2006/table">
            <a:tbl>
              <a:tblPr>
                <a:noFill/>
                <a:tableStyleId>{6D00A24E-456B-4803-BF6E-446984E45377}</a:tableStyleId>
              </a:tblPr>
              <a:tblGrid>
                <a:gridCol w="921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8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3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/>
                        <a:t>DATA</a:t>
                      </a:r>
                      <a:endParaRPr sz="1200" b="1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/>
                        <a:t>PALESTRANTE</a:t>
                      </a:r>
                      <a:endParaRPr sz="1200" b="1" dirty="0"/>
                    </a:p>
                  </a:txBody>
                  <a:tcPr marL="63500" marR="63500" marT="63500" marB="63500">
                    <a:lnL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/>
                        <a:t>TEMA DA AULA</a:t>
                      </a:r>
                      <a:endParaRPr sz="1200" b="1" dirty="0"/>
                    </a:p>
                  </a:txBody>
                  <a:tcPr marL="63500" marR="63500" marT="63500" marB="63500">
                    <a:lnL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04/06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 Prof. Dr. Miguel Cooper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Degradação do solo em tempos de mudanças climáticas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04/06</a:t>
                      </a:r>
                      <a:endParaRPr sz="120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 </a:t>
                      </a:r>
                      <a:r>
                        <a:rPr lang="pt-BR" sz="1200" dirty="0" err="1"/>
                        <a:t>Drª</a:t>
                      </a:r>
                      <a:r>
                        <a:rPr lang="pt-BR" sz="1200" dirty="0"/>
                        <a:t> Rosana Rodrigues dos Santos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A matriz energética atual e as Mudanças Climáticas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11/06</a:t>
                      </a:r>
                      <a:endParaRPr sz="120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Prof. Dr. Arlindo </a:t>
                      </a:r>
                      <a:r>
                        <a:rPr lang="pt-BR" sz="1200" dirty="0" err="1"/>
                        <a:t>Philippi</a:t>
                      </a:r>
                      <a:r>
                        <a:rPr lang="pt-BR" sz="1200" dirty="0"/>
                        <a:t> Junior 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Sustentabilidade, políticas públicas e interdisciplinaridades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11/06</a:t>
                      </a:r>
                      <a:endParaRPr sz="120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Dr. Pedro H. Campello Torres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Energia e Impactos Ambientais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15/06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Prof. Dr. Carlos A. Nobre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A Amazônia próxima de um ponto de não retorno. A urgente necessidade de uma inovadora bioeconomia de floresta em pé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25/06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Dr. Gerd </a:t>
                      </a:r>
                      <a:r>
                        <a:rPr lang="pt-BR" sz="1200" dirty="0" err="1"/>
                        <a:t>Sparovek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highlight>
                            <a:srgbClr val="FFFFFF"/>
                          </a:highlight>
                        </a:rPr>
                        <a:t>Sustentabilidade, políticas públicas e interdisciplinaridade</a:t>
                      </a:r>
                      <a:endParaRPr sz="1200" dirty="0">
                        <a:highlight>
                          <a:srgbClr val="FFFFFF"/>
                        </a:highlight>
                      </a:endParaRPr>
                    </a:p>
                  </a:txBody>
                  <a:tcPr marL="63500" marR="63500" marT="63500" marB="63500">
                    <a:lnL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25/06</a:t>
                      </a:r>
                      <a:endParaRPr sz="120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Prof. Dr. Pedro Roberto Jacobi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/>
                        <a:t>Governança ambiental e mudanças climáticas globais</a:t>
                      </a:r>
                      <a:endParaRPr sz="1200"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5308" y="1"/>
            <a:ext cx="5354093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AutoShape 28" descr="Guilherme Martins — Guilherme Martins document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78" name="AutoShape 30" descr="Guilherme Martins — Guilherme Martins document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82" name="AutoShape 34" descr="blob:https://web.whatsapp.com/ff700b6f-a9fa-4f68-b8e0-878b1c7673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84" name="AutoShape 36" descr="blob:https://web.whatsapp.com/ff700b6f-a9fa-4f68-b8e0-878b1c7673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25" name="Grupo 24"/>
          <p:cNvGrpSpPr/>
          <p:nvPr/>
        </p:nvGrpSpPr>
        <p:grpSpPr>
          <a:xfrm>
            <a:off x="-40944" y="0"/>
            <a:ext cx="9144000" cy="5050877"/>
            <a:chOff x="0" y="0"/>
            <a:chExt cx="9144000" cy="5050877"/>
          </a:xfrm>
        </p:grpSpPr>
        <p:pic>
          <p:nvPicPr>
            <p:cNvPr id="2080" name="Picture 32" descr="Category: Una proposta biografica | Andrea Luchesi (1741 – 1801)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81917" y="1910666"/>
              <a:ext cx="2217332" cy="1473544"/>
            </a:xfrm>
            <a:prstGeom prst="rect">
              <a:avLst/>
            </a:prstGeom>
            <a:noFill/>
          </p:spPr>
        </p:pic>
        <p:pic>
          <p:nvPicPr>
            <p:cNvPr id="2050" name="Picture 2" descr="Exclusivo: Paulo Artaxo destaca duas grandes ameaças à Amazôni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6604" y="342284"/>
              <a:ext cx="1555844" cy="2147150"/>
            </a:xfrm>
            <a:prstGeom prst="rect">
              <a:avLst/>
            </a:prstGeom>
            <a:noFill/>
          </p:spPr>
        </p:pic>
        <p:pic>
          <p:nvPicPr>
            <p:cNvPr id="8" name="Picture 8" descr="Edmo José Dias Campos – IO » USP Imagens - Banco de imagens da USP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430683"/>
              <a:ext cx="2283233" cy="1521726"/>
            </a:xfrm>
            <a:prstGeom prst="rect">
              <a:avLst/>
            </a:prstGeom>
            <a:noFill/>
          </p:spPr>
        </p:pic>
        <p:pic>
          <p:nvPicPr>
            <p:cNvPr id="2060" name="Picture 12" descr="Cristiano Mazur Chiessi — Instituto de Estudos Avançados da ...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2832" y="2187573"/>
              <a:ext cx="1905000" cy="1266826"/>
            </a:xfrm>
            <a:prstGeom prst="rect">
              <a:avLst/>
            </a:prstGeom>
            <a:noFill/>
          </p:spPr>
        </p:pic>
        <p:pic>
          <p:nvPicPr>
            <p:cNvPr id="2062" name="Picture 14" descr="GREC | Membros | Pesquisadore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676322" y="73310"/>
              <a:ext cx="1467678" cy="1958477"/>
            </a:xfrm>
            <a:prstGeom prst="rect">
              <a:avLst/>
            </a:prstGeom>
            <a:noFill/>
          </p:spPr>
        </p:pic>
        <p:pic>
          <p:nvPicPr>
            <p:cNvPr id="2066" name="Picture 18" descr="Sylmara Lopes Francelino Gonçalves Dias - BV FAPESP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80004" y="3198669"/>
              <a:ext cx="2701697" cy="1799799"/>
            </a:xfrm>
            <a:prstGeom prst="rect">
              <a:avLst/>
            </a:prstGeom>
            <a:noFill/>
          </p:spPr>
        </p:pic>
        <p:pic>
          <p:nvPicPr>
            <p:cNvPr id="2070" name="Picture 22" descr="Chefe de Gabinete – USP – Universidade de São Paulo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617259" y="1505184"/>
              <a:ext cx="2726175" cy="1816314"/>
            </a:xfrm>
            <a:prstGeom prst="rect">
              <a:avLst/>
            </a:prstGeom>
            <a:noFill/>
          </p:spPr>
        </p:pic>
        <p:pic>
          <p:nvPicPr>
            <p:cNvPr id="2072" name="Picture 24" descr="Gerd Sparovek - Research Supported by FAPESP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839676" y="0"/>
              <a:ext cx="2188618" cy="1581410"/>
            </a:xfrm>
            <a:prstGeom prst="rect">
              <a:avLst/>
            </a:prstGeom>
            <a:noFill/>
          </p:spPr>
        </p:pic>
        <p:pic>
          <p:nvPicPr>
            <p:cNvPr id="2052" name="Picture 4" descr="Carlos Nobre é o Eminente Engenheiro do ano 2020 - Instituto de Engenharia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834483" y="81143"/>
              <a:ext cx="2348553" cy="1460149"/>
            </a:xfrm>
            <a:prstGeom prst="rect">
              <a:avLst/>
            </a:prstGeom>
            <a:noFill/>
          </p:spPr>
        </p:pic>
        <p:pic>
          <p:nvPicPr>
            <p:cNvPr id="2068" name="Picture 20" descr="Miguel COOPER | Full Professor - Head of Department | Doctor in Soil ...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104835" y="3137255"/>
              <a:ext cx="1806621" cy="1806622"/>
            </a:xfrm>
            <a:prstGeom prst="rect">
              <a:avLst/>
            </a:prstGeom>
            <a:noFill/>
          </p:spPr>
        </p:pic>
        <p:pic>
          <p:nvPicPr>
            <p:cNvPr id="2074" name="Picture 26" descr="Questão da água precisa ser coletiva e não individualista, diz ...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878472" y="1583403"/>
              <a:ext cx="2265528" cy="1511278"/>
            </a:xfrm>
            <a:prstGeom prst="rect">
              <a:avLst/>
            </a:prstGeom>
            <a:noFill/>
          </p:spPr>
        </p:pic>
        <p:pic>
          <p:nvPicPr>
            <p:cNvPr id="2058" name="Picture 10" descr="Loop | Maria De Fatima Andrade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181659" y="0"/>
              <a:ext cx="1933575" cy="1933576"/>
            </a:xfrm>
            <a:prstGeom prst="rect">
              <a:avLst/>
            </a:prstGeom>
            <a:noFill/>
          </p:spPr>
        </p:pic>
        <p:pic>
          <p:nvPicPr>
            <p:cNvPr id="2085" name="Picture 37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132768" y="3043450"/>
              <a:ext cx="1639633" cy="200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64" name="Picture 16" descr="Júlio B. Chiquetto — IEA USP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429500" y="342900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1334350" y="1588025"/>
            <a:ext cx="702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/>
              <a:t>PUBLICAÇÃO DAS AULAS E MATERIAIS</a:t>
            </a:r>
            <a:endParaRPr b="1" dirty="0"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1954375" y="2541125"/>
            <a:ext cx="4986900" cy="18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indent="457200" algn="just">
              <a:buFont typeface="Wingdings" pitchFamily="2" charset="2"/>
              <a:buChar char="§"/>
            </a:pP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CANAL FFLCH YOUTUBE</a:t>
            </a:r>
            <a:endParaRPr lang="pt-BR" sz="2200" b="1" dirty="0">
              <a:solidFill>
                <a:schemeClr val="accent1">
                  <a:lumMod val="75000"/>
                </a:schemeClr>
              </a:solidFill>
              <a:hlinkClick r:id="rId3"/>
            </a:endParaRPr>
          </a:p>
          <a:p>
            <a:pPr marL="0" lvl="0" indent="457200" algn="just">
              <a:buNone/>
            </a:pPr>
            <a:r>
              <a:rPr lang="pt-BR" dirty="0">
                <a:hlinkClick r:id="rId3"/>
              </a:rPr>
              <a:t>(1566) </a:t>
            </a:r>
            <a:r>
              <a:rPr lang="pt-BR" dirty="0" err="1">
                <a:hlinkClick r:id="rId3"/>
              </a:rPr>
              <a:t>uspfflch</a:t>
            </a:r>
            <a:r>
              <a:rPr lang="pt-BR" dirty="0">
                <a:hlinkClick r:id="rId3"/>
              </a:rPr>
              <a:t> – </a:t>
            </a:r>
            <a:r>
              <a:rPr lang="pt-BR" dirty="0" err="1">
                <a:hlinkClick r:id="rId3"/>
              </a:rPr>
              <a:t>YouTube</a:t>
            </a:r>
            <a:endParaRPr lang="pt-BR" dirty="0"/>
          </a:p>
          <a:p>
            <a:pPr marL="0" lvl="0" indent="457200" algn="just">
              <a:buNone/>
            </a:pPr>
            <a:r>
              <a:rPr lang="pt-B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(MUDANÇAS CLIMÁTICAS)</a:t>
            </a:r>
          </a:p>
          <a:p>
            <a:pPr marL="0" lvl="0" indent="457200" algn="just"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SITE INCLINE IAG USP</a:t>
            </a:r>
            <a:endParaRPr sz="2200" b="1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https://www.incline.iag.usp.br/palestras.html</a:t>
            </a:r>
            <a:endParaRPr sz="2500" dirty="0"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3235" y="1"/>
            <a:ext cx="4963789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1496291" y="1662545"/>
            <a:ext cx="6310745" cy="27539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dirty="0">
                <a:solidFill>
                  <a:schemeClr val="dk1"/>
                </a:solidFill>
              </a:rPr>
              <a:t>AVALIAÇÃO DO CURSO</a:t>
            </a:r>
            <a:endParaRPr sz="2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77" b="1" dirty="0">
              <a:solidFill>
                <a:srgbClr val="1155CC"/>
              </a:solidFill>
            </a:endParaRPr>
          </a:p>
          <a:p>
            <a:pPr marL="3429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Ø"/>
            </a:pPr>
            <a:r>
              <a:rPr lang="pt-BR" sz="2200" b="1" dirty="0">
                <a:solidFill>
                  <a:srgbClr val="1155CC"/>
                </a:solidFill>
              </a:rPr>
              <a:t>163 PESSOAS INSCRITAS  </a:t>
            </a:r>
            <a:endParaRPr sz="2200" b="1" dirty="0">
              <a:solidFill>
                <a:srgbClr val="1155CC"/>
              </a:solidFill>
            </a:endParaRPr>
          </a:p>
          <a:p>
            <a:pPr marL="3429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Ø"/>
            </a:pPr>
            <a:r>
              <a:rPr lang="pt-BR" sz="2200" b="1" dirty="0">
                <a:solidFill>
                  <a:srgbClr val="1155CC"/>
                </a:solidFill>
              </a:rPr>
              <a:t>102 PARTICIPARAM   </a:t>
            </a:r>
            <a:endParaRPr sz="2200" b="1" dirty="0">
              <a:solidFill>
                <a:srgbClr val="1155CC"/>
              </a:solidFill>
            </a:endParaRPr>
          </a:p>
          <a:p>
            <a:pPr marL="3429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Ø"/>
            </a:pPr>
            <a:r>
              <a:rPr lang="pt-BR" sz="2200" b="1" dirty="0">
                <a:solidFill>
                  <a:srgbClr val="1155CC"/>
                </a:solidFill>
              </a:rPr>
              <a:t>57 % APROVAÇÃO ( 75 % frequência)</a:t>
            </a:r>
            <a:endParaRPr sz="2200" b="1" dirty="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dirty="0"/>
              <a:t>		</a:t>
            </a:r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CERTIFICADO EMITIDO PELA USP</a:t>
            </a:r>
            <a:endParaRPr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0781" y="1"/>
            <a:ext cx="5206243" cy="817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Google Shape;91;p19"/>
          <p:cNvGraphicFramePr/>
          <p:nvPr>
            <p:extLst>
              <p:ext uri="{D42A27DB-BD31-4B8C-83A1-F6EECF244321}">
                <p14:modId xmlns:p14="http://schemas.microsoft.com/office/powerpoint/2010/main" val="3161559017"/>
              </p:ext>
            </p:extLst>
          </p:nvPr>
        </p:nvGraphicFramePr>
        <p:xfrm>
          <a:off x="304800" y="1219200"/>
          <a:ext cx="8586875" cy="1376680"/>
        </p:xfrm>
        <a:graphic>
          <a:graphicData uri="http://schemas.openxmlformats.org/drawingml/2006/table">
            <a:tbl>
              <a:tblPr>
                <a:noFill/>
                <a:tableStyleId>{BF7FA46F-8980-4AC4-B049-AA924B371A23}</a:tableStyleId>
              </a:tblPr>
              <a:tblGrid>
                <a:gridCol w="858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dirty="0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Questão 1: </a:t>
                      </a:r>
                      <a:endParaRPr sz="1600" b="1" dirty="0">
                        <a:solidFill>
                          <a:srgbClr val="202124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 conteúdo apresentado na aula/oficina estava acessível para sua compreensão?</a:t>
                      </a:r>
                      <a:endParaRPr sz="1800" b="1" dirty="0">
                        <a:solidFill>
                          <a:schemeClr val="accent1">
                            <a:lumMod val="75000"/>
                          </a:schemeClr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202124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 respostas são feitas com base na graduação que varia de 1 a 5, sendo que o número 1 indica totalmente inacessível e o número 5, totalmente acessível.</a:t>
                      </a:r>
                      <a:endParaRPr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" name="Google Shape;92;p19"/>
          <p:cNvGraphicFramePr/>
          <p:nvPr>
            <p:extLst>
              <p:ext uri="{D42A27DB-BD31-4B8C-83A1-F6EECF244321}">
                <p14:modId xmlns:p14="http://schemas.microsoft.com/office/powerpoint/2010/main" val="3447948712"/>
              </p:ext>
            </p:extLst>
          </p:nvPr>
        </p:nvGraphicFramePr>
        <p:xfrm>
          <a:off x="304800" y="2819400"/>
          <a:ext cx="8586875" cy="1894840"/>
        </p:xfrm>
        <a:graphic>
          <a:graphicData uri="http://schemas.openxmlformats.org/drawingml/2006/table">
            <a:tbl>
              <a:tblPr>
                <a:noFill/>
                <a:tableStyleId>{BF7FA46F-8980-4AC4-B049-AA924B371A23}</a:tableStyleId>
              </a:tblPr>
              <a:tblGrid>
                <a:gridCol w="858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dirty="0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Questão 2: </a:t>
                      </a:r>
                      <a:endParaRPr sz="1600" b="1" dirty="0">
                        <a:solidFill>
                          <a:srgbClr val="202124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Você pensa que parte do conteúdo ministrado na aula pode auxiliá-lo na abordagem do tema em sala de aula do ensino fundamental e médio? </a:t>
                      </a:r>
                      <a:endParaRPr sz="1800" b="1" dirty="0">
                        <a:solidFill>
                          <a:schemeClr val="accent1">
                            <a:lumMod val="75000"/>
                          </a:schemeClr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202124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 respostas são graduadas de 1 a 5, sendo que o número 1 indica que o conteúdo de cada aula não poderá auxiliá-lo e o número 5, que o conteúdo de cada aula poderá auxiliá-lo em suas aulas no ensino fundamental e médio.</a:t>
                      </a:r>
                      <a:endParaRPr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3" name="Google Shape;93;p19"/>
          <p:cNvSpPr txBox="1"/>
          <p:nvPr/>
        </p:nvSpPr>
        <p:spPr>
          <a:xfrm>
            <a:off x="751725" y="426350"/>
            <a:ext cx="6462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>
                <a:solidFill>
                  <a:srgbClr val="FF0000"/>
                </a:solidFill>
              </a:rPr>
              <a:t>AVALIAÇÃO DO CURSO</a:t>
            </a:r>
            <a:endParaRPr sz="2300" b="1" dirty="0">
              <a:solidFill>
                <a:srgbClr val="FF0000"/>
              </a:solidFill>
            </a:endParaRPr>
          </a:p>
        </p:txBody>
      </p:sp>
      <p:pic>
        <p:nvPicPr>
          <p:cNvPr id="5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5345" y="0"/>
            <a:ext cx="4021680" cy="581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594</Words>
  <Application>Microsoft Macintosh PowerPoint</Application>
  <PresentationFormat>Apresentação na tela (16:9)</PresentationFormat>
  <Paragraphs>109</Paragraphs>
  <Slides>11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Simple Light</vt:lpstr>
      <vt:lpstr>   PROJETO: CURSO OFERECIDO A PROFESSORES DO ENSINO PÚBLICO DO MUNICÍPIO E ESTADO DE SÃO PAULO Mudanças Climáticas e Sustentabilidade: conceitos e práticas   ABRIL – JUNHO 2022      Curso Online   COVID-19 </vt:lpstr>
      <vt:lpstr> OBJETIVO  DIVULGAR CONHECIMENTO CIENTÍFICO SOBRE MUDANÇAS CLIMÁTICAS AOS PROFESSORES DO ENSINO PÚBLICO</vt:lpstr>
      <vt:lpstr>Apresentação do PowerPoint</vt:lpstr>
      <vt:lpstr>Apresentação do PowerPoint</vt:lpstr>
      <vt:lpstr>Apresentação do PowerPoint</vt:lpstr>
      <vt:lpstr>Apresentação do PowerPoint</vt:lpstr>
      <vt:lpstr>PUBLICAÇÃO DAS AULAS E MATERIAIS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PROJETO: CURSO OFERECIDO A PROFESSORES DO ENSINO PÚBLICO DO MUNICÍPIO E ESTADO DE SÃO PAULO Mudanças Climáticas e Sustentabilidade: conceitos e práticas </dc:title>
  <cp:lastModifiedBy>Microsoft Office User</cp:lastModifiedBy>
  <cp:revision>16</cp:revision>
  <dcterms:modified xsi:type="dcterms:W3CDTF">2023-06-12T17:52:38Z</dcterms:modified>
</cp:coreProperties>
</file>