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5" r:id="rId1"/>
  </p:sldMasterIdLst>
  <p:notesMasterIdLst>
    <p:notesMasterId r:id="rId16"/>
  </p:notesMasterIdLst>
  <p:sldIdLst>
    <p:sldId id="274" r:id="rId2"/>
    <p:sldId id="257" r:id="rId3"/>
    <p:sldId id="283" r:id="rId4"/>
    <p:sldId id="288" r:id="rId5"/>
    <p:sldId id="264" r:id="rId6"/>
    <p:sldId id="286" r:id="rId7"/>
    <p:sldId id="287" r:id="rId8"/>
    <p:sldId id="290" r:id="rId9"/>
    <p:sldId id="276" r:id="rId10"/>
    <p:sldId id="289" r:id="rId11"/>
    <p:sldId id="282" r:id="rId12"/>
    <p:sldId id="284" r:id="rId13"/>
    <p:sldId id="291" r:id="rId14"/>
    <p:sldId id="266" r:id="rId15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7"/>
    </p:embeddedFont>
    <p:embeddedFont>
      <p:font typeface="Aharoni" panose="02010803020104030203" pitchFamily="2" charset="-79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77"/>
      <p:regular r:id="rId23"/>
      <p:bold r:id="rId24"/>
      <p:italic r:id="rId25"/>
      <p:boldItalic r:id="rId26"/>
    </p:embeddedFont>
    <p:embeddedFont>
      <p:font typeface="Ink Free" panose="03080402000500000000" pitchFamily="66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Leonor ROMAO" initials="ELR" lastIdx="1" clrIdx="0">
    <p:extLst>
      <p:ext uri="{19B8F6BF-5375-455C-9EA6-DF929625EA0E}">
        <p15:presenceInfo xmlns:p15="http://schemas.microsoft.com/office/powerpoint/2012/main" userId="b062660532ea2b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0000FF"/>
    <a:srgbClr val="FFCC99"/>
    <a:srgbClr val="99FF99"/>
    <a:srgbClr val="FF99CC"/>
    <a:srgbClr val="339966"/>
    <a:srgbClr val="00CC99"/>
    <a:srgbClr val="0033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rica\EEL\Erica%20-%20EEL%20-%20USP%20Extensao\Projeto%20de%20Cultura%20e%20Extensao%20_Prceu_USP\2021%20Edital%20Climate_U_SGA%20USP\Dados%20da%20triag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 i="1">
                <a:solidFill>
                  <a:srgbClr val="002060"/>
                </a:solidFill>
              </a:rPr>
              <a:t>Triagem dos Resíduos Sólidos Domésticos da EEL (2022)</a:t>
            </a:r>
          </a:p>
        </c:rich>
      </c:tx>
      <c:layout>
        <c:manualLayout>
          <c:xMode val="edge"/>
          <c:yMode val="edge"/>
          <c:x val="8.2338797814207665E-2"/>
          <c:y val="4.3003285426380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219396181285856"/>
          <c:y val="0.18075953767272096"/>
          <c:w val="0.87644553097970346"/>
          <c:h val="0.6076751511316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Planilha1!$B$42</c:f>
              <c:strCache>
                <c:ptCount val="1"/>
                <c:pt idx="0">
                  <c:v>Fev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9013131524823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D7-4F7F-8FAC-BF0D2C3BAB08}"/>
                </c:ext>
              </c:extLst>
            </c:dLbl>
            <c:dLbl>
              <c:idx val="4"/>
              <c:layout>
                <c:manualLayout>
                  <c:x val="0"/>
                  <c:y val="7.76322055065073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7-4F7F-8FAC-BF0D2C3BA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Planilha1!$A$43:$A$48</c:f>
              <c:strCache>
                <c:ptCount val="6"/>
                <c:pt idx="0">
                  <c:v>Orgânico</c:v>
                </c:pt>
                <c:pt idx="1">
                  <c:v>Papel</c:v>
                </c:pt>
                <c:pt idx="2">
                  <c:v>Plástico</c:v>
                </c:pt>
                <c:pt idx="3">
                  <c:v>Metal</c:v>
                </c:pt>
                <c:pt idx="4">
                  <c:v>Vidro</c:v>
                </c:pt>
                <c:pt idx="5">
                  <c:v>Outros 
(sapato, tecido)</c:v>
                </c:pt>
              </c:strCache>
            </c:strRef>
          </c:cat>
          <c:val>
            <c:numRef>
              <c:f>Planilha1!$B$43:$B$48</c:f>
              <c:numCache>
                <c:formatCode>0.0%</c:formatCode>
                <c:ptCount val="6"/>
                <c:pt idx="0">
                  <c:v>0.8031962881814666</c:v>
                </c:pt>
                <c:pt idx="1">
                  <c:v>9.691970614769943E-2</c:v>
                </c:pt>
                <c:pt idx="2">
                  <c:v>9.0217811573656395E-2</c:v>
                </c:pt>
                <c:pt idx="3">
                  <c:v>5.7997164583064829E-3</c:v>
                </c:pt>
                <c:pt idx="4">
                  <c:v>0</c:v>
                </c:pt>
                <c:pt idx="5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7-4F7F-8FAC-BF0D2C3BAB08}"/>
            </c:ext>
          </c:extLst>
        </c:ser>
        <c:ser>
          <c:idx val="1"/>
          <c:order val="1"/>
          <c:tx>
            <c:strRef>
              <c:f>Planilha1!$C$42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9786724714608999E-3"/>
                  <c:y val="-6.60883846281539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D7-4F7F-8FAC-BF0D2C3BAB08}"/>
                </c:ext>
              </c:extLst>
            </c:dLbl>
            <c:dLbl>
              <c:idx val="2"/>
              <c:layout>
                <c:manualLayout>
                  <c:x val="0"/>
                  <c:y val="-4.6296296296296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D7-4F7F-8FAC-BF0D2C3BAB08}"/>
                </c:ext>
              </c:extLst>
            </c:dLbl>
            <c:dLbl>
              <c:idx val="3"/>
              <c:layout>
                <c:manualLayout>
                  <c:x val="0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D7-4F7F-8FAC-BF0D2C3BAB08}"/>
                </c:ext>
              </c:extLst>
            </c:dLbl>
            <c:dLbl>
              <c:idx val="4"/>
              <c:layout>
                <c:manualLayout>
                  <c:x val="-1.0260677850087335E-2"/>
                  <c:y val="-3.1052882202602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D7-4F7F-8FAC-BF0D2C3BAB08}"/>
                </c:ext>
              </c:extLst>
            </c:dLbl>
            <c:dLbl>
              <c:idx val="5"/>
              <c:layout>
                <c:manualLayout>
                  <c:x val="0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D7-4F7F-8FAC-BF0D2C3BA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Planilha1!$A$43:$A$48</c:f>
              <c:strCache>
                <c:ptCount val="6"/>
                <c:pt idx="0">
                  <c:v>Orgânico</c:v>
                </c:pt>
                <c:pt idx="1">
                  <c:v>Papel</c:v>
                </c:pt>
                <c:pt idx="2">
                  <c:v>Plástico</c:v>
                </c:pt>
                <c:pt idx="3">
                  <c:v>Metal</c:v>
                </c:pt>
                <c:pt idx="4">
                  <c:v>Vidro</c:v>
                </c:pt>
                <c:pt idx="5">
                  <c:v>Outros 
(sapato, tecido)</c:v>
                </c:pt>
              </c:strCache>
            </c:strRef>
          </c:cat>
          <c:val>
            <c:numRef>
              <c:f>Planilha1!$C$43:$C$48</c:f>
              <c:numCache>
                <c:formatCode>0.0%</c:formatCode>
                <c:ptCount val="6"/>
                <c:pt idx="0">
                  <c:v>0.44536104795929421</c:v>
                </c:pt>
                <c:pt idx="1">
                  <c:v>0.40450362671863166</c:v>
                </c:pt>
                <c:pt idx="2">
                  <c:v>7.8077297823968841E-2</c:v>
                </c:pt>
                <c:pt idx="3">
                  <c:v>1.8620764317419079E-2</c:v>
                </c:pt>
                <c:pt idx="4">
                  <c:v>4.9150156977373618E-3</c:v>
                </c:pt>
                <c:pt idx="5">
                  <c:v>4.8522247482949019E-2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D7-4F7F-8FAC-BF0D2C3BAB08}"/>
            </c:ext>
          </c:extLst>
        </c:ser>
        <c:ser>
          <c:idx val="2"/>
          <c:order val="2"/>
          <c:tx>
            <c:strRef>
              <c:f>Planilha1!$D$42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2334058932612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D7-4F7F-8FAC-BF0D2C3BAB08}"/>
                </c:ext>
              </c:extLst>
            </c:dLbl>
            <c:dLbl>
              <c:idx val="1"/>
              <c:layout>
                <c:manualLayout>
                  <c:x val="1.5180262630496424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D7-4F7F-8FAC-BF0D2C3BAB08}"/>
                </c:ext>
              </c:extLst>
            </c:dLbl>
            <c:dLbl>
              <c:idx val="2"/>
              <c:layout>
                <c:manualLayout>
                  <c:x val="1.77103064022458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D7-4F7F-8FAC-BF0D2C3BAB08}"/>
                </c:ext>
              </c:extLst>
            </c:dLbl>
            <c:dLbl>
              <c:idx val="3"/>
              <c:layout>
                <c:manualLayout>
                  <c:x val="1.433691486525455E-2"/>
                  <c:y val="-5.8224154129880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D7-4F7F-8FAC-BF0D2C3BAB08}"/>
                </c:ext>
              </c:extLst>
            </c:dLbl>
            <c:dLbl>
              <c:idx val="4"/>
              <c:layout>
                <c:manualLayout>
                  <c:x val="7.5900981965778304E-3"/>
                  <c:y val="-2.3289661651952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D7-4F7F-8FAC-BF0D2C3BAB08}"/>
                </c:ext>
              </c:extLst>
            </c:dLbl>
            <c:dLbl>
              <c:idx val="5"/>
              <c:layout>
                <c:manualLayout>
                  <c:x val="1.3468008707191351E-2"/>
                  <c:y val="-3.8815997968432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D7-4F7F-8FAC-BF0D2C3BA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Planilha1!$A$43:$A$48</c:f>
              <c:strCache>
                <c:ptCount val="6"/>
                <c:pt idx="0">
                  <c:v>Orgânico</c:v>
                </c:pt>
                <c:pt idx="1">
                  <c:v>Papel</c:v>
                </c:pt>
                <c:pt idx="2">
                  <c:v>Plástico</c:v>
                </c:pt>
                <c:pt idx="3">
                  <c:v>Metal</c:v>
                </c:pt>
                <c:pt idx="4">
                  <c:v>Vidro</c:v>
                </c:pt>
                <c:pt idx="5">
                  <c:v>Outros 
(sapato, tecido)</c:v>
                </c:pt>
              </c:strCache>
            </c:strRef>
          </c:cat>
          <c:val>
            <c:numRef>
              <c:f>Planilha1!$D$43:$D$48</c:f>
              <c:numCache>
                <c:formatCode>0.0%</c:formatCode>
                <c:ptCount val="6"/>
                <c:pt idx="0">
                  <c:v>0.69630090146098855</c:v>
                </c:pt>
                <c:pt idx="1">
                  <c:v>0.17040721168790798</c:v>
                </c:pt>
                <c:pt idx="2">
                  <c:v>0.10233136462542743</c:v>
                </c:pt>
                <c:pt idx="3">
                  <c:v>3.1706558905812872E-3</c:v>
                </c:pt>
                <c:pt idx="4">
                  <c:v>1.2496114392290954E-2</c:v>
                </c:pt>
                <c:pt idx="5">
                  <c:v>1.5293751942803855E-2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9D7-4F7F-8FAC-BF0D2C3BAB08}"/>
            </c:ext>
          </c:extLst>
        </c:ser>
        <c:ser>
          <c:idx val="3"/>
          <c:order val="3"/>
          <c:tx>
            <c:strRef>
              <c:f>Planilha1!$E$42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336914865254593E-2"/>
                  <c:y val="3.88161027532529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D7-4F7F-8FAC-BF0D2C3BAB08}"/>
                </c:ext>
              </c:extLst>
            </c:dLbl>
            <c:dLbl>
              <c:idx val="2"/>
              <c:layout>
                <c:manualLayout>
                  <c:x val="9.5579432435030035E-3"/>
                  <c:y val="2.3289661651952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D7-4F7F-8FAC-BF0D2C3BAB08}"/>
                </c:ext>
              </c:extLst>
            </c:dLbl>
            <c:dLbl>
              <c:idx val="3"/>
              <c:layout>
                <c:manualLayout>
                  <c:x val="1.6726400676130411E-2"/>
                  <c:y val="-1.55264411013014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D7-4F7F-8FAC-BF0D2C3BAB08}"/>
                </c:ext>
              </c:extLst>
            </c:dLbl>
            <c:dLbl>
              <c:idx val="4"/>
              <c:layout>
                <c:manualLayout>
                  <c:x val="1.6726400676130324E-2"/>
                  <c:y val="-1.423240659555085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D7-4F7F-8FAC-BF0D2C3BAB08}"/>
                </c:ext>
              </c:extLst>
            </c:dLbl>
            <c:dLbl>
              <c:idx val="5"/>
              <c:layout>
                <c:manualLayout>
                  <c:x val="7.16845743262714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D7-4F7F-8FAC-BF0D2C3BA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Planilha1!$A$43:$A$48</c:f>
              <c:strCache>
                <c:ptCount val="6"/>
                <c:pt idx="0">
                  <c:v>Orgânico</c:v>
                </c:pt>
                <c:pt idx="1">
                  <c:v>Papel</c:v>
                </c:pt>
                <c:pt idx="2">
                  <c:v>Plástico</c:v>
                </c:pt>
                <c:pt idx="3">
                  <c:v>Metal</c:v>
                </c:pt>
                <c:pt idx="4">
                  <c:v>Vidro</c:v>
                </c:pt>
                <c:pt idx="5">
                  <c:v>Outros 
(sapato, tecido)</c:v>
                </c:pt>
              </c:strCache>
            </c:strRef>
          </c:cat>
          <c:val>
            <c:numRef>
              <c:f>Planilha1!$E$43:$E$48</c:f>
              <c:numCache>
                <c:formatCode>0.0%</c:formatCode>
                <c:ptCount val="6"/>
                <c:pt idx="0">
                  <c:v>0.76939999999999997</c:v>
                </c:pt>
                <c:pt idx="1">
                  <c:v>0.124</c:v>
                </c:pt>
                <c:pt idx="2">
                  <c:v>8.3000000000000004E-2</c:v>
                </c:pt>
                <c:pt idx="3">
                  <c:v>4.1999999999999997E-3</c:v>
                </c:pt>
                <c:pt idx="4">
                  <c:v>1E-3</c:v>
                </c:pt>
                <c:pt idx="5">
                  <c:v>1.84E-2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9D7-4F7F-8FAC-BF0D2C3BAB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2"/>
        <c:axId val="234015360"/>
        <c:axId val="269377920"/>
      </c:barChart>
      <c:catAx>
        <c:axId val="2340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9377920"/>
        <c:crosses val="autoZero"/>
        <c:auto val="1"/>
        <c:lblAlgn val="ctr"/>
        <c:lblOffset val="100"/>
        <c:noMultiLvlLbl val="0"/>
      </c:catAx>
      <c:valAx>
        <c:axId val="269377920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0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843603544242595"/>
          <c:y val="0.1385006991318484"/>
          <c:w val="0.28378230663828358"/>
          <c:h val="5.9753526752005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0812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245e138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245e1381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39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76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64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04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83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47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13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903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74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892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3692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1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3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826A21F-8C75-4C56-A78D-A2894E17A74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E23A6404-0427-409D-A438-4D381677B1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0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image" Target="../media/image29.png"/><Relationship Id="rId5" Type="http://schemas.openxmlformats.org/officeDocument/2006/relationships/image" Target="../media/image25.jpg"/><Relationship Id="rId10" Type="http://schemas.openxmlformats.org/officeDocument/2006/relationships/image" Target="../media/image21.png"/><Relationship Id="rId4" Type="http://schemas.openxmlformats.org/officeDocument/2006/relationships/image" Target="../media/image2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32B9F5-3388-4100-8A5D-96A78BCA4CB1}"/>
              </a:ext>
            </a:extLst>
          </p:cNvPr>
          <p:cNvSpPr txBox="1">
            <a:spLocks/>
          </p:cNvSpPr>
          <p:nvPr/>
        </p:nvSpPr>
        <p:spPr>
          <a:xfrm>
            <a:off x="205871" y="286186"/>
            <a:ext cx="7247467" cy="111529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2000" b="1" dirty="0">
                <a:latin typeface="+mn-lt"/>
                <a:ea typeface="Arial" panose="020B0604020202020204" pitchFamily="34" charset="0"/>
                <a:cs typeface="Aharoni" panose="02010803020104030203" pitchFamily="2" charset="-79"/>
              </a:rPr>
              <a:t>Transformando a Escola de Engenharia de Lorena (EEL) </a:t>
            </a:r>
            <a:br>
              <a:rPr lang="pt-BR" sz="2000" b="1" dirty="0"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pt-BR" sz="2000" b="1" dirty="0">
                <a:latin typeface="+mn-lt"/>
                <a:ea typeface="Arial" panose="020B0604020202020204" pitchFamily="34" charset="0"/>
                <a:cs typeface="Aharoni" panose="02010803020104030203" pitchFamily="2" charset="-79"/>
              </a:rPr>
              <a:t>para um clima em mudança – “EEL for a </a:t>
            </a:r>
            <a:r>
              <a:rPr lang="pt-BR" sz="2000" b="1" dirty="0" err="1">
                <a:latin typeface="+mn-lt"/>
                <a:ea typeface="Arial" panose="020B0604020202020204" pitchFamily="34" charset="0"/>
                <a:cs typeface="Aharoni" panose="02010803020104030203" pitchFamily="2" charset="-79"/>
              </a:rPr>
              <a:t>climate</a:t>
            </a:r>
            <a:r>
              <a:rPr lang="pt-BR" sz="2000" b="1" dirty="0">
                <a:latin typeface="+mn-lt"/>
                <a:ea typeface="Arial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pt-BR" sz="2000" b="1" dirty="0" err="1">
                <a:latin typeface="+mn-lt"/>
                <a:ea typeface="Arial" panose="020B0604020202020204" pitchFamily="34" charset="0"/>
                <a:cs typeface="Aharoni" panose="02010803020104030203" pitchFamily="2" charset="-79"/>
              </a:rPr>
              <a:t>change</a:t>
            </a:r>
            <a:r>
              <a:rPr lang="pt-BR" sz="2000" b="1" dirty="0">
                <a:latin typeface="+mn-lt"/>
                <a:ea typeface="Arial" panose="020B0604020202020204" pitchFamily="34" charset="0"/>
                <a:cs typeface="Aharoni" panose="02010803020104030203" pitchFamily="2" charset="-79"/>
              </a:rPr>
              <a:t>”</a:t>
            </a:r>
            <a:endParaRPr lang="pt-BR" sz="2000" b="1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28F2A8-9E3B-4F6F-98E9-0427EF56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06" y="745197"/>
            <a:ext cx="1466850" cy="333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AC21FB-F319-48CD-AC08-9C3E95FF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094" y="173454"/>
            <a:ext cx="523875" cy="5048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1C67E10-6744-4695-9763-87142A39AAA8}"/>
              </a:ext>
            </a:extLst>
          </p:cNvPr>
          <p:cNvSpPr txBox="1"/>
          <p:nvPr/>
        </p:nvSpPr>
        <p:spPr>
          <a:xfrm>
            <a:off x="205870" y="1579782"/>
            <a:ext cx="224307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Reunião 14/</a:t>
            </a:r>
            <a:r>
              <a:rPr lang="pt-BR" sz="1200" b="1" dirty="0" err="1">
                <a:solidFill>
                  <a:schemeClr val="tx2">
                    <a:lumMod val="50000"/>
                  </a:schemeClr>
                </a:solidFill>
              </a:rPr>
              <a:t>jun</a:t>
            </a:r>
            <a:r>
              <a:rPr lang="pt-BR" sz="1200" b="1" dirty="0">
                <a:solidFill>
                  <a:schemeClr val="tx2">
                    <a:lumMod val="50000"/>
                  </a:schemeClr>
                </a:solidFill>
              </a:rPr>
              <a:t>/2023</a:t>
            </a:r>
          </a:p>
        </p:txBody>
      </p:sp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72E37ACB-CF87-4D93-96FE-0EC7B7DBCEF1}"/>
              </a:ext>
            </a:extLst>
          </p:cNvPr>
          <p:cNvSpPr txBox="1"/>
          <p:nvPr/>
        </p:nvSpPr>
        <p:spPr>
          <a:xfrm>
            <a:off x="3603291" y="1471494"/>
            <a:ext cx="5334839" cy="348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/>
              <a:t>Professores:          Prof. Dra. Erica Leonor Romão</a:t>
            </a:r>
            <a:endParaRPr lang="it-IT" sz="1100" dirty="0"/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it-IT" sz="1100" dirty="0"/>
              <a:t> 	Prof. Dra. Mariana Consiglio Kasemodel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Prof. Dr. </a:t>
            </a:r>
            <a:r>
              <a:rPr lang="pt-BR" sz="1100" dirty="0" err="1"/>
              <a:t>Herlandi</a:t>
            </a:r>
            <a:r>
              <a:rPr lang="pt-BR" sz="1100" dirty="0"/>
              <a:t> de Souza Andrade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Alunos: 	Ana Zélia Teixeira Yamamoto (Engenharia Ambiental)</a:t>
            </a:r>
          </a:p>
          <a:p>
            <a:pPr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Geovana Mantovani Rodrigues (Engenharia Ambiental)</a:t>
            </a:r>
          </a:p>
          <a:p>
            <a:pPr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Iara de Souza Xavier (Aluna COTEL)</a:t>
            </a:r>
          </a:p>
          <a:p>
            <a:pPr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Luiz Gustavo Castro Martins (Aluno COTEL)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</a:t>
            </a:r>
            <a:r>
              <a:rPr lang="pt-BR" sz="1100" dirty="0" err="1"/>
              <a:t>Maxuel</a:t>
            </a:r>
            <a:r>
              <a:rPr lang="pt-BR" sz="1100" dirty="0"/>
              <a:t> Ribeiro </a:t>
            </a:r>
            <a:r>
              <a:rPr lang="pt-BR" sz="1100" dirty="0" err="1"/>
              <a:t>Cassinha</a:t>
            </a:r>
            <a:r>
              <a:rPr lang="pt-BR" sz="1100" dirty="0"/>
              <a:t> (Engenharia Química)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Maria Eduarda da Silva Ferreira (Engenharia Ambiental)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</a:t>
            </a:r>
            <a:r>
              <a:rPr lang="pt-BR" sz="1100" dirty="0" err="1"/>
              <a:t>Nycolas</a:t>
            </a:r>
            <a:r>
              <a:rPr lang="pt-BR" sz="1100" dirty="0"/>
              <a:t> de Oliveira Ferreira (Aluno COTEL)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Thaís Aparecida Galdino da Silva (Engenharia de Produção)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Servidores: 	</a:t>
            </a:r>
            <a:r>
              <a:rPr lang="fr-FR" sz="1100" dirty="0"/>
              <a:t>Andre Luis de Paula Moura</a:t>
            </a:r>
            <a:r>
              <a:rPr lang="pt-BR" sz="1100" dirty="0"/>
              <a:t> (representante PUSP-L)</a:t>
            </a:r>
          </a:p>
          <a:p>
            <a:pPr algn="l">
              <a:lnSpc>
                <a:spcPct val="150000"/>
              </a:lnSpc>
              <a:tabLst>
                <a:tab pos="1162050" algn="l"/>
              </a:tabLst>
            </a:pPr>
            <a:r>
              <a:rPr lang="pt-BR" sz="1100" dirty="0"/>
              <a:t>	João Donizete Ferreira (representante USP Recicla) </a:t>
            </a:r>
            <a:endParaRPr sz="11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F565CB0-9F16-45C5-88D8-B7EC3453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5" y="3751044"/>
            <a:ext cx="24612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5CDB12-7740-46A4-8284-03BFED0C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7" y="172068"/>
            <a:ext cx="8520600" cy="428432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pt-BR" sz="1800" dirty="0">
                <a:solidFill>
                  <a:srgbClr val="0000FF"/>
                </a:solidFill>
              </a:rPr>
              <a:t>Ações de educação ambiental e Divulgação do projeto</a:t>
            </a:r>
          </a:p>
        </p:txBody>
      </p:sp>
      <p:pic>
        <p:nvPicPr>
          <p:cNvPr id="5" name="image15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0894" y="703236"/>
            <a:ext cx="2733675" cy="2044700"/>
          </a:xfrm>
          <a:prstGeom prst="rect">
            <a:avLst/>
          </a:prstGeom>
          <a:ln/>
        </p:spPr>
      </p:pic>
      <p:pic>
        <p:nvPicPr>
          <p:cNvPr id="6" name="image37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0371" y="2874621"/>
            <a:ext cx="990600" cy="990600"/>
          </a:xfrm>
          <a:prstGeom prst="rect">
            <a:avLst/>
          </a:prstGeom>
          <a:ln/>
        </p:spPr>
      </p:pic>
      <p:pic>
        <p:nvPicPr>
          <p:cNvPr id="7" name="image10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0984" y="3940028"/>
            <a:ext cx="1349375" cy="1013460"/>
          </a:xfrm>
          <a:prstGeom prst="rect">
            <a:avLst/>
          </a:prstGeom>
          <a:ln/>
        </p:spPr>
      </p:pic>
      <p:pic>
        <p:nvPicPr>
          <p:cNvPr id="8" name="image14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834581" y="2867540"/>
            <a:ext cx="990600" cy="993775"/>
          </a:xfrm>
          <a:prstGeom prst="rect">
            <a:avLst/>
          </a:prstGeom>
          <a:ln/>
        </p:spPr>
      </p:pic>
      <p:pic>
        <p:nvPicPr>
          <p:cNvPr id="9" name="image12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655194" y="3940028"/>
            <a:ext cx="1349375" cy="1013460"/>
          </a:xfrm>
          <a:prstGeom prst="rect">
            <a:avLst/>
          </a:prstGeom>
          <a:ln/>
        </p:spPr>
      </p:pic>
      <p:pic>
        <p:nvPicPr>
          <p:cNvPr id="10" name="image5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668542" y="826068"/>
            <a:ext cx="1602894" cy="2322299"/>
          </a:xfrm>
          <a:prstGeom prst="rect">
            <a:avLst/>
          </a:prstGeom>
          <a:ln/>
        </p:spPr>
      </p:pic>
      <p:pic>
        <p:nvPicPr>
          <p:cNvPr id="11" name="image35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730094" y="3444728"/>
            <a:ext cx="2912110" cy="1475105"/>
          </a:xfrm>
          <a:prstGeom prst="rect">
            <a:avLst/>
          </a:prstGeom>
          <a:ln/>
        </p:spPr>
      </p:pic>
      <p:pic>
        <p:nvPicPr>
          <p:cNvPr id="12" name="image4.jp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7989722" y="2977579"/>
            <a:ext cx="992125" cy="1977349"/>
          </a:xfrm>
          <a:prstGeom prst="rect">
            <a:avLst/>
          </a:prstGeom>
          <a:ln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99" y="3365746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3.png"/>
          <p:cNvPicPr/>
          <p:nvPr/>
        </p:nvPicPr>
        <p:blipFill>
          <a:blip r:embed="rId11"/>
          <a:srcRect t="718" r="-652"/>
          <a:stretch>
            <a:fillRect/>
          </a:stretch>
        </p:blipFill>
        <p:spPr>
          <a:xfrm>
            <a:off x="3730094" y="864878"/>
            <a:ext cx="1560011" cy="2335946"/>
          </a:xfrm>
          <a:prstGeom prst="rect">
            <a:avLst/>
          </a:prstGeom>
          <a:ln/>
        </p:spPr>
      </p:pic>
      <p:pic>
        <p:nvPicPr>
          <p:cNvPr id="15" name="image7.jpg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7401664" y="703236"/>
            <a:ext cx="1084121" cy="22699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7435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1AA760-7EE3-168A-E9F3-F97C072150EA}"/>
              </a:ext>
            </a:extLst>
          </p:cNvPr>
          <p:cNvSpPr txBox="1"/>
          <p:nvPr/>
        </p:nvSpPr>
        <p:spPr>
          <a:xfrm>
            <a:off x="219074" y="186336"/>
            <a:ext cx="8562973" cy="619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atividades de </a:t>
            </a:r>
            <a:r>
              <a:rPr lang="pt-BR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Pesquisa-Ação Participativa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foram afetadas por questões relacionadas ao processo metodológico?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CC8CAD-81F2-73B8-CAEA-D66D308A5DB8}"/>
              </a:ext>
            </a:extLst>
          </p:cNvPr>
          <p:cNvSpPr txBox="1"/>
          <p:nvPr/>
        </p:nvSpPr>
        <p:spPr>
          <a:xfrm>
            <a:off x="300035" y="920395"/>
            <a:ext cx="840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latin typeface="Abadi" panose="020B0604020104020204" pitchFamily="34" charset="0"/>
              </a:rPr>
              <a:t>Realização de entrevista com os stakeholders no início do projeto foi importante para adaptações das metodologias.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6B98774-2FDB-654F-725F-D129A8859BD8}"/>
              </a:ext>
            </a:extLst>
          </p:cNvPr>
          <p:cNvGrpSpPr/>
          <p:nvPr/>
        </p:nvGrpSpPr>
        <p:grpSpPr>
          <a:xfrm>
            <a:off x="602750" y="1731153"/>
            <a:ext cx="8179297" cy="626473"/>
            <a:chOff x="602753" y="1410426"/>
            <a:chExt cx="6560046" cy="876299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8687EC42-CD05-299A-8EF0-6BA5F62D1B9C}"/>
                </a:ext>
              </a:extLst>
            </p:cNvPr>
            <p:cNvSpPr/>
            <p:nvPr/>
          </p:nvSpPr>
          <p:spPr>
            <a:xfrm>
              <a:off x="602753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0 w 2342554"/>
                <a:gd name="connsiteY5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342" tIns="34671" rIns="236411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  <a:latin typeface="Abadi" panose="020B0604020104020204" pitchFamily="34" charset="0"/>
                </a:rPr>
                <a:t>- Equipe de limpeza: Local com mais sujeira (colégio do ensino médio)</a:t>
              </a:r>
              <a:endParaRPr lang="pt-BR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5DDF3E6A-CDCF-A551-6C7B-B1632FA491B5}"/>
                </a:ext>
              </a:extLst>
            </p:cNvPr>
            <p:cNvSpPr/>
            <p:nvPr/>
          </p:nvSpPr>
          <p:spPr>
            <a:xfrm>
              <a:off x="2705398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438150 w 2342554"/>
                <a:gd name="connsiteY5" fmla="*/ 438150 h 876299"/>
                <a:gd name="connsiteX6" fmla="*/ 0 w 2342554"/>
                <a:gd name="connsiteY6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438150" y="438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175944"/>
                <a:satOff val="22930"/>
                <a:lumOff val="-8432"/>
                <a:alphaOff val="0"/>
              </a:schemeClr>
            </a:fillRef>
            <a:effectRef idx="0">
              <a:schemeClr val="accent2">
                <a:hueOff val="-5175944"/>
                <a:satOff val="22930"/>
                <a:lumOff val="-84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157" tIns="34671" rIns="455485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</a:rPr>
                <a:t>Entrada de 3 alunos do colégio para o projeto</a:t>
              </a: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B1A8D108-92F1-C9B5-A44C-282F717A95EB}"/>
                </a:ext>
              </a:extLst>
            </p:cNvPr>
            <p:cNvSpPr/>
            <p:nvPr/>
          </p:nvSpPr>
          <p:spPr>
            <a:xfrm>
              <a:off x="4820245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438150 w 2342554"/>
                <a:gd name="connsiteY5" fmla="*/ 438150 h 876299"/>
                <a:gd name="connsiteX6" fmla="*/ 0 w 2342554"/>
                <a:gd name="connsiteY6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438150" y="43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351888"/>
                <a:satOff val="45859"/>
                <a:lumOff val="-16864"/>
                <a:alphaOff val="0"/>
              </a:schemeClr>
            </a:fillRef>
            <a:effectRef idx="0">
              <a:schemeClr val="accent2">
                <a:hueOff val="-10351888"/>
                <a:satOff val="45859"/>
                <a:lumOff val="-168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157" tIns="34671" rIns="455485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</a:rPr>
                <a:t>Atividades de educação ambiental p/comunidade interna e externa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4A11488-EEA7-0420-D4AF-C0ACE0E5733A}"/>
              </a:ext>
            </a:extLst>
          </p:cNvPr>
          <p:cNvGrpSpPr/>
          <p:nvPr/>
        </p:nvGrpSpPr>
        <p:grpSpPr>
          <a:xfrm>
            <a:off x="574777" y="2642561"/>
            <a:ext cx="8168007" cy="626527"/>
            <a:chOff x="611808" y="1410350"/>
            <a:chExt cx="6550991" cy="876375"/>
          </a:xfrm>
        </p:grpSpPr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E2F884E-4430-BD5C-A3E4-85E2ACC27D27}"/>
                </a:ext>
              </a:extLst>
            </p:cNvPr>
            <p:cNvSpPr/>
            <p:nvPr/>
          </p:nvSpPr>
          <p:spPr>
            <a:xfrm>
              <a:off x="611808" y="1410350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0 w 2342554"/>
                <a:gd name="connsiteY5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342" tIns="34671" rIns="236411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  <a:latin typeface="Abadi" panose="020B0604020104020204" pitchFamily="34" charset="0"/>
                </a:rPr>
                <a:t>- Cooperativa dos catadores: Materiais que não possuem venda</a:t>
              </a:r>
              <a:endParaRPr lang="pt-BR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5163B589-F4F7-6D9E-6042-4D05E38240E6}"/>
                </a:ext>
              </a:extLst>
            </p:cNvPr>
            <p:cNvSpPr/>
            <p:nvPr/>
          </p:nvSpPr>
          <p:spPr>
            <a:xfrm>
              <a:off x="2705398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438150 w 2342554"/>
                <a:gd name="connsiteY5" fmla="*/ 438150 h 876299"/>
                <a:gd name="connsiteX6" fmla="*/ 0 w 2342554"/>
                <a:gd name="connsiteY6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438150" y="438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175944"/>
                <a:satOff val="22930"/>
                <a:lumOff val="-8432"/>
                <a:alphaOff val="0"/>
              </a:schemeClr>
            </a:fillRef>
            <a:effectRef idx="0">
              <a:schemeClr val="accent2">
                <a:hueOff val="-5175944"/>
                <a:satOff val="22930"/>
                <a:lumOff val="-84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157" tIns="34671" rIns="455485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</a:rPr>
                <a:t>Entrada de 1 aluno de graduação para pesquisa	</a:t>
              </a: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2A6E8B0A-440B-5E9F-F0E2-B89FC018E46B}"/>
                </a:ext>
              </a:extLst>
            </p:cNvPr>
            <p:cNvSpPr/>
            <p:nvPr/>
          </p:nvSpPr>
          <p:spPr>
            <a:xfrm>
              <a:off x="4820245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438150 w 2342554"/>
                <a:gd name="connsiteY5" fmla="*/ 438150 h 876299"/>
                <a:gd name="connsiteX6" fmla="*/ 0 w 2342554"/>
                <a:gd name="connsiteY6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438150" y="43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351888"/>
                <a:satOff val="45859"/>
                <a:lumOff val="-16864"/>
                <a:alphaOff val="0"/>
              </a:schemeClr>
            </a:fillRef>
            <a:effectRef idx="0">
              <a:schemeClr val="accent2">
                <a:hueOff val="-10351888"/>
                <a:satOff val="45859"/>
                <a:lumOff val="-168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157" tIns="34671" rIns="455485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</a:rPr>
                <a:t>Pesquisa sobre mercado/comprador de reciclado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7B32EBA-223A-A7B5-0BD8-5D33E8684E9A}"/>
              </a:ext>
            </a:extLst>
          </p:cNvPr>
          <p:cNvGrpSpPr/>
          <p:nvPr/>
        </p:nvGrpSpPr>
        <p:grpSpPr>
          <a:xfrm>
            <a:off x="545898" y="3638331"/>
            <a:ext cx="8179297" cy="626473"/>
            <a:chOff x="602753" y="1410426"/>
            <a:chExt cx="6560046" cy="876299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09DE3ABB-10BB-B2CB-CDF5-9E1FC802977F}"/>
                </a:ext>
              </a:extLst>
            </p:cNvPr>
            <p:cNvSpPr/>
            <p:nvPr/>
          </p:nvSpPr>
          <p:spPr>
            <a:xfrm>
              <a:off x="602753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0 w 2342554"/>
                <a:gd name="connsiteY5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342" tIns="34671" rIns="236411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  <a:latin typeface="Abadi" panose="020B0604020104020204" pitchFamily="34" charset="0"/>
                </a:rPr>
                <a:t>- Alunos de graduação participantes do projeto: Dificuldade para organização das atividades</a:t>
              </a:r>
              <a:endParaRPr lang="pt-BR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9B35021-F05C-CA56-8C6D-56147A37BF39}"/>
                </a:ext>
              </a:extLst>
            </p:cNvPr>
            <p:cNvSpPr/>
            <p:nvPr/>
          </p:nvSpPr>
          <p:spPr>
            <a:xfrm>
              <a:off x="2705398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438150 w 2342554"/>
                <a:gd name="connsiteY5" fmla="*/ 438150 h 876299"/>
                <a:gd name="connsiteX6" fmla="*/ 0 w 2342554"/>
                <a:gd name="connsiteY6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438150" y="438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175944"/>
                <a:satOff val="22930"/>
                <a:lumOff val="-8432"/>
                <a:alphaOff val="0"/>
              </a:schemeClr>
            </a:fillRef>
            <a:effectRef idx="0">
              <a:schemeClr val="accent2">
                <a:hueOff val="-5175944"/>
                <a:satOff val="22930"/>
                <a:lumOff val="-84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157" tIns="34671" rIns="455485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</a:rPr>
                <a:t>Utilização da ferramenta 5W2H para detalhamento das atividades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09C8CB2F-47AA-0228-CD45-018722296E76}"/>
                </a:ext>
              </a:extLst>
            </p:cNvPr>
            <p:cNvSpPr/>
            <p:nvPr/>
          </p:nvSpPr>
          <p:spPr>
            <a:xfrm>
              <a:off x="4820245" y="1410426"/>
              <a:ext cx="2342554" cy="876299"/>
            </a:xfrm>
            <a:custGeom>
              <a:avLst/>
              <a:gdLst>
                <a:gd name="connsiteX0" fmla="*/ 0 w 2342554"/>
                <a:gd name="connsiteY0" fmla="*/ 0 h 876299"/>
                <a:gd name="connsiteX1" fmla="*/ 1904405 w 2342554"/>
                <a:gd name="connsiteY1" fmla="*/ 0 h 876299"/>
                <a:gd name="connsiteX2" fmla="*/ 2342554 w 2342554"/>
                <a:gd name="connsiteY2" fmla="*/ 438150 h 876299"/>
                <a:gd name="connsiteX3" fmla="*/ 1904405 w 2342554"/>
                <a:gd name="connsiteY3" fmla="*/ 876299 h 876299"/>
                <a:gd name="connsiteX4" fmla="*/ 0 w 2342554"/>
                <a:gd name="connsiteY4" fmla="*/ 876299 h 876299"/>
                <a:gd name="connsiteX5" fmla="*/ 438150 w 2342554"/>
                <a:gd name="connsiteY5" fmla="*/ 438150 h 876299"/>
                <a:gd name="connsiteX6" fmla="*/ 0 w 2342554"/>
                <a:gd name="connsiteY6" fmla="*/ 0 h 87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876299">
                  <a:moveTo>
                    <a:pt x="0" y="0"/>
                  </a:moveTo>
                  <a:lnTo>
                    <a:pt x="1904405" y="0"/>
                  </a:lnTo>
                  <a:lnTo>
                    <a:pt x="2342554" y="438150"/>
                  </a:lnTo>
                  <a:lnTo>
                    <a:pt x="1904405" y="876299"/>
                  </a:lnTo>
                  <a:lnTo>
                    <a:pt x="0" y="876299"/>
                  </a:lnTo>
                  <a:lnTo>
                    <a:pt x="438150" y="43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351888"/>
                <a:satOff val="45859"/>
                <a:lumOff val="-16864"/>
                <a:alphaOff val="0"/>
              </a:schemeClr>
            </a:fillRef>
            <a:effectRef idx="0">
              <a:schemeClr val="accent2">
                <a:hueOff val="-10351888"/>
                <a:satOff val="45859"/>
                <a:lumOff val="-168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157" tIns="34671" rIns="455485" bIns="3467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300" kern="1200" dirty="0">
                  <a:solidFill>
                    <a:schemeClr val="tx1"/>
                  </a:solidFill>
                </a:rPr>
                <a:t>Esclarecimento das ações as serem realizadas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74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uxograma: Cartão 9">
            <a:extLst>
              <a:ext uri="{FF2B5EF4-FFF2-40B4-BE49-F238E27FC236}">
                <a16:creationId xmlns:a16="http://schemas.microsoft.com/office/drawing/2014/main" id="{2794931C-293D-A75D-5256-D9FE6717D59C}"/>
              </a:ext>
            </a:extLst>
          </p:cNvPr>
          <p:cNvSpPr/>
          <p:nvPr/>
        </p:nvSpPr>
        <p:spPr>
          <a:xfrm>
            <a:off x="373213" y="2203734"/>
            <a:ext cx="2238375" cy="1178711"/>
          </a:xfrm>
          <a:prstGeom prst="flowChartPunchedCa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indent="-85725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400" kern="1200" dirty="0">
                <a:solidFill>
                  <a:schemeClr val="tx1"/>
                </a:solidFill>
                <a:latin typeface="Abadi" panose="020B0604020104020204" pitchFamily="34" charset="0"/>
              </a:rPr>
              <a:t>Instituição </a:t>
            </a:r>
            <a:r>
              <a:rPr lang="pt-BR" sz="1050" kern="1200" dirty="0">
                <a:solidFill>
                  <a:schemeClr val="tx1"/>
                </a:solidFill>
                <a:latin typeface="Abadi" panose="020B0604020104020204" pitchFamily="34" charset="0"/>
              </a:rPr>
              <a:t>(local da pesquisa)</a:t>
            </a:r>
            <a:r>
              <a:rPr lang="pt-BR" sz="1400" kern="1200" dirty="0">
                <a:solidFill>
                  <a:schemeClr val="tx1"/>
                </a:solidFill>
                <a:latin typeface="Abadi" panose="020B0604020104020204" pitchFamily="34" charset="0"/>
              </a:rPr>
              <a:t>: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Abadi" panose="020B0604020104020204" pitchFamily="34" charset="0"/>
              </a:rPr>
              <a:t>Falta de dados atualizados do consumo de papel e copos plásticos</a:t>
            </a:r>
            <a:endParaRPr lang="pt-BR" dirty="0"/>
          </a:p>
        </p:txBody>
      </p:sp>
      <p:sp>
        <p:nvSpPr>
          <p:cNvPr id="11" name="Fluxograma: Cartão 10">
            <a:extLst>
              <a:ext uri="{FF2B5EF4-FFF2-40B4-BE49-F238E27FC236}">
                <a16:creationId xmlns:a16="http://schemas.microsoft.com/office/drawing/2014/main" id="{6DCD45EC-3B31-6D2E-4969-B14A84251077}"/>
              </a:ext>
            </a:extLst>
          </p:cNvPr>
          <p:cNvSpPr/>
          <p:nvPr/>
        </p:nvSpPr>
        <p:spPr>
          <a:xfrm>
            <a:off x="3340806" y="1996865"/>
            <a:ext cx="2238375" cy="1025168"/>
          </a:xfrm>
          <a:prstGeom prst="flowChartPunchedCa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15" dirty="0">
                <a:solidFill>
                  <a:srgbClr val="0000CC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Aprender metodologias para melhor gestão do projeto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7D1436C-4390-C0F6-F23D-6A29A2BB8469}"/>
              </a:ext>
            </a:extLst>
          </p:cNvPr>
          <p:cNvSpPr txBox="1"/>
          <p:nvPr/>
        </p:nvSpPr>
        <p:spPr>
          <a:xfrm>
            <a:off x="0" y="11235"/>
            <a:ext cx="9144000" cy="344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Pontos positivos e dificuldades no andamento do projeto.</a:t>
            </a:r>
          </a:p>
        </p:txBody>
      </p:sp>
      <p:sp>
        <p:nvSpPr>
          <p:cNvPr id="13" name="Fluxograma: Cartão 12">
            <a:extLst>
              <a:ext uri="{FF2B5EF4-FFF2-40B4-BE49-F238E27FC236}">
                <a16:creationId xmlns:a16="http://schemas.microsoft.com/office/drawing/2014/main" id="{4AC422FF-4AFC-B069-E0AA-9AAAC2278CDB}"/>
              </a:ext>
            </a:extLst>
          </p:cNvPr>
          <p:cNvSpPr/>
          <p:nvPr/>
        </p:nvSpPr>
        <p:spPr>
          <a:xfrm>
            <a:off x="231700" y="483706"/>
            <a:ext cx="2238374" cy="1390602"/>
          </a:xfrm>
          <a:prstGeom prst="flowChartPunchedCa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108000"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Abadi" panose="020B0604020104020204" pitchFamily="34" charset="0"/>
              </a:rPr>
              <a:t>Importância em ouvir os comentários/conhecimento da comunidade externa para adequação do conteúdo das palestras para maior aderência</a:t>
            </a:r>
            <a:endParaRPr lang="pt-BR" dirty="0"/>
          </a:p>
        </p:txBody>
      </p:sp>
      <p:sp>
        <p:nvSpPr>
          <p:cNvPr id="15" name="Fluxograma: Cartão 14">
            <a:extLst>
              <a:ext uri="{FF2B5EF4-FFF2-40B4-BE49-F238E27FC236}">
                <a16:creationId xmlns:a16="http://schemas.microsoft.com/office/drawing/2014/main" id="{33D08D52-6ED6-58BC-446C-D80D74C12EBC}"/>
              </a:ext>
            </a:extLst>
          </p:cNvPr>
          <p:cNvSpPr/>
          <p:nvPr/>
        </p:nvSpPr>
        <p:spPr>
          <a:xfrm>
            <a:off x="4143993" y="468247"/>
            <a:ext cx="2238375" cy="1390602"/>
          </a:xfrm>
          <a:prstGeom prst="flowChartPunchedCar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pc="15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 desenvolvimento da pesquisa com participação da equipe próxima aos stakeholders, ajuda no melhor entendimento das partes </a:t>
            </a:r>
            <a:endParaRPr lang="pt-BR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6" name="Fluxograma: Cartão 15">
            <a:extLst>
              <a:ext uri="{FF2B5EF4-FFF2-40B4-BE49-F238E27FC236}">
                <a16:creationId xmlns:a16="http://schemas.microsoft.com/office/drawing/2014/main" id="{06B85674-E128-1807-84EA-781D2C150A1B}"/>
              </a:ext>
            </a:extLst>
          </p:cNvPr>
          <p:cNvSpPr/>
          <p:nvPr/>
        </p:nvSpPr>
        <p:spPr>
          <a:xfrm>
            <a:off x="7206878" y="423720"/>
            <a:ext cx="1599988" cy="1176480"/>
          </a:xfrm>
          <a:prstGeom prst="flowChartPunchedCa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108000"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>
                <a:solidFill>
                  <a:schemeClr val="tx1"/>
                </a:solidFill>
                <a:latin typeface="Abadi" panose="020B0604020104020204" pitchFamily="34" charset="0"/>
              </a:rPr>
              <a:t>Valorização do trabalho da equipe de limpeza</a:t>
            </a:r>
            <a:endParaRPr lang="pt-BR" dirty="0"/>
          </a:p>
        </p:txBody>
      </p:sp>
      <p:sp>
        <p:nvSpPr>
          <p:cNvPr id="17" name="Fluxograma: Cartão 16">
            <a:extLst>
              <a:ext uri="{FF2B5EF4-FFF2-40B4-BE49-F238E27FC236}">
                <a16:creationId xmlns:a16="http://schemas.microsoft.com/office/drawing/2014/main" id="{2D38792D-4026-43DE-5462-16A8BE9E289A}"/>
              </a:ext>
            </a:extLst>
          </p:cNvPr>
          <p:cNvSpPr/>
          <p:nvPr/>
        </p:nvSpPr>
        <p:spPr>
          <a:xfrm>
            <a:off x="6365006" y="1904164"/>
            <a:ext cx="2504854" cy="1478281"/>
          </a:xfrm>
          <a:prstGeom prst="flowChartPunchedCa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108000" rtlCol="0" anchor="ctr"/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pt-BR" spc="15" dirty="0">
                <a:solidFill>
                  <a:srgbClr val="0000CC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N</a:t>
            </a:r>
            <a:r>
              <a:rPr lang="pt-BR" spc="15" dirty="0">
                <a:solidFill>
                  <a:srgbClr val="0000CC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ecessidade de aprender novas metodologias para melhorar o envolvimento das pessoas, manter o estímulo da equipe</a:t>
            </a:r>
            <a:endParaRPr lang="pt-BR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Fluxograma: Cartão 1">
            <a:extLst>
              <a:ext uri="{FF2B5EF4-FFF2-40B4-BE49-F238E27FC236}">
                <a16:creationId xmlns:a16="http://schemas.microsoft.com/office/drawing/2014/main" id="{E167B22D-0979-4D5B-C9CD-293F74197C2C}"/>
              </a:ext>
            </a:extLst>
          </p:cNvPr>
          <p:cNvSpPr/>
          <p:nvPr/>
        </p:nvSpPr>
        <p:spPr>
          <a:xfrm>
            <a:off x="2878844" y="3203855"/>
            <a:ext cx="2530299" cy="1222783"/>
          </a:xfrm>
          <a:prstGeom prst="flowChartPunchedCar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15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**IMPORTÂNCIA em continuar as ações para maior envolvimento, difusão e aprendizado da comunidade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Fluxograma: Cartão 2">
            <a:extLst>
              <a:ext uri="{FF2B5EF4-FFF2-40B4-BE49-F238E27FC236}">
                <a16:creationId xmlns:a16="http://schemas.microsoft.com/office/drawing/2014/main" id="{C50F274D-15EC-9DA1-D493-29CEEAFA4E6A}"/>
              </a:ext>
            </a:extLst>
          </p:cNvPr>
          <p:cNvSpPr/>
          <p:nvPr/>
        </p:nvSpPr>
        <p:spPr>
          <a:xfrm>
            <a:off x="312033" y="3654673"/>
            <a:ext cx="2238375" cy="1390602"/>
          </a:xfrm>
          <a:prstGeom prst="flowChartPunchedCar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pc="15" dirty="0">
                <a:solidFill>
                  <a:schemeClr val="tx1"/>
                </a:solidFill>
                <a:latin typeface="Abadi" panose="020B0604020104020204" pitchFamily="34" charset="0"/>
              </a:rPr>
              <a:t>Ainda falta a aderência da comunidade acadêmica (docentes, servidores e alunos), pois ainda é encontrado resíduos misturados</a:t>
            </a:r>
            <a:endParaRPr lang="pt-BR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4" name="Fluxograma: Cartão 13">
            <a:extLst>
              <a:ext uri="{FF2B5EF4-FFF2-40B4-BE49-F238E27FC236}">
                <a16:creationId xmlns:a16="http://schemas.microsoft.com/office/drawing/2014/main" id="{33D08D52-6ED6-58BC-446C-D80D74C12EBC}"/>
              </a:ext>
            </a:extLst>
          </p:cNvPr>
          <p:cNvSpPr/>
          <p:nvPr/>
        </p:nvSpPr>
        <p:spPr>
          <a:xfrm>
            <a:off x="5875511" y="3594998"/>
            <a:ext cx="2818433" cy="1390602"/>
          </a:xfrm>
          <a:prstGeom prst="flowChartPunchedCard">
            <a:avLst/>
          </a:prstGeom>
          <a:solidFill>
            <a:srgbClr val="FFCC99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spc="15" dirty="0">
                <a:solidFill>
                  <a:srgbClr val="0000FF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Apoio da SGA e ações da USP para as unidades de forma a reforçar o compromisso com a sustentabilidade</a:t>
            </a:r>
            <a:endParaRPr lang="pt-BR" sz="1600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8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767" y="157157"/>
            <a:ext cx="8520600" cy="477842"/>
          </a:xfrm>
          <a:ln>
            <a:noFill/>
          </a:ln>
        </p:spPr>
        <p:txBody>
          <a:bodyPr/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9299" y="602141"/>
            <a:ext cx="8874634" cy="4029125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buClr>
                <a:srgbClr val="FF9900"/>
              </a:buClr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atividades só foram possíveis de serem realizadas com a participação de todos os envolvidos, grupo do projeto e </a:t>
            </a:r>
            <a:r>
              <a:rPr lang="en-US" sz="1600" i="1" spc="15" dirty="0">
                <a:solidFill>
                  <a:schemeClr val="tx1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stakeholders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ts val="2400"/>
              </a:lnSpc>
              <a:buClr>
                <a:srgbClr val="FF9900"/>
              </a:buClr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ações planejadas foram ajustadas conforme andamento do projeto, visando alcançar o objetivo proposto;</a:t>
            </a:r>
          </a:p>
          <a:p>
            <a:pPr>
              <a:lnSpc>
                <a:spcPts val="2400"/>
              </a:lnSpc>
              <a:buClr>
                <a:srgbClr val="FF9900"/>
              </a:buClr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coleta seletiva da unidade e projetos de educação ambiental foram realizados, mas é necessário continuar a ação de forma que a comunidade incorpore os hábitos no seu dia-a-dia;</a:t>
            </a:r>
          </a:p>
          <a:p>
            <a:pPr>
              <a:lnSpc>
                <a:spcPts val="2400"/>
              </a:lnSpc>
              <a:buClr>
                <a:srgbClr val="FF9900"/>
              </a:buClr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composição gravimétrica dos resíduos sólidos domésticos da unidade é composta por 70% de orgânicos (composto por resíduos de banheiros); 17% de papel limpo; 8,3 % de plástico; 1,5 metal; 1,2% vidro, 2% outros. Com geração de resíduos de 15 toneladas/ano.</a:t>
            </a:r>
          </a:p>
          <a:p>
            <a:pPr>
              <a:lnSpc>
                <a:spcPts val="2400"/>
              </a:lnSpc>
              <a:buClr>
                <a:srgbClr val="FF9900"/>
              </a:buClr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emissões do CO</a:t>
            </a:r>
            <a:r>
              <a:rPr lang="pt-BR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decorrentes do consumo de energia (63 t) foram superiores do que as emissões decorrentes da geração de RSU (39 t);</a:t>
            </a:r>
          </a:p>
          <a:p>
            <a:pPr>
              <a:lnSpc>
                <a:spcPts val="2400"/>
              </a:lnSpc>
              <a:buClr>
                <a:srgbClr val="FF9900"/>
              </a:buClr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Recomenda-se a inclusão de outras atividades para obtenção da PC</a:t>
            </a:r>
          </a:p>
        </p:txBody>
      </p:sp>
    </p:spTree>
    <p:extLst>
      <p:ext uri="{BB962C8B-B14F-4D97-AF65-F5344CB8AC3E}">
        <p14:creationId xmlns:p14="http://schemas.microsoft.com/office/powerpoint/2010/main" val="104571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AA16E1-8B54-4416-AD7D-0D048ACD67FD}"/>
              </a:ext>
            </a:extLst>
          </p:cNvPr>
          <p:cNvSpPr txBox="1"/>
          <p:nvPr/>
        </p:nvSpPr>
        <p:spPr>
          <a:xfrm>
            <a:off x="637673" y="974120"/>
            <a:ext cx="733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Todos os integrantes agradecem pelo apoio a realização do projeto.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Obrigado pela atenção!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259022-3253-45F9-9890-766C7D84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71" y="2704230"/>
            <a:ext cx="2212413" cy="221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699" y="-180724"/>
            <a:ext cx="85206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1800" b="1" dirty="0">
                <a:solidFill>
                  <a:srgbClr val="003366"/>
                </a:solidFill>
                <a:latin typeface="Abadi" panose="020B0604020104020204" pitchFamily="34" charset="0"/>
                <a:ea typeface="Arial" panose="020B0604020202020204" pitchFamily="34" charset="0"/>
                <a:cs typeface="Aharoni" panose="02010803020104030203" pitchFamily="2" charset="-79"/>
              </a:rPr>
              <a:t>Transformando a Escola de Engenharia de Lorena (EEL) para um clima em mudança – “EEL for a </a:t>
            </a:r>
            <a:r>
              <a:rPr lang="pt-BR" sz="1800" b="1" dirty="0" err="1">
                <a:solidFill>
                  <a:srgbClr val="003366"/>
                </a:solidFill>
                <a:latin typeface="Abadi" panose="020B0604020104020204" pitchFamily="34" charset="0"/>
                <a:ea typeface="Arial" panose="020B0604020202020204" pitchFamily="34" charset="0"/>
                <a:cs typeface="Aharoni" panose="02010803020104030203" pitchFamily="2" charset="-79"/>
              </a:rPr>
              <a:t>climate</a:t>
            </a:r>
            <a:r>
              <a:rPr lang="pt-BR" sz="1800" b="1" dirty="0">
                <a:solidFill>
                  <a:srgbClr val="003366"/>
                </a:solidFill>
                <a:latin typeface="Abadi" panose="020B0604020104020204" pitchFamily="34" charset="0"/>
                <a:ea typeface="Arial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pt-BR" sz="1800" b="1" dirty="0" err="1">
                <a:solidFill>
                  <a:srgbClr val="003366"/>
                </a:solidFill>
                <a:latin typeface="Abadi" panose="020B0604020104020204" pitchFamily="34" charset="0"/>
                <a:ea typeface="Arial" panose="020B0604020202020204" pitchFamily="34" charset="0"/>
                <a:cs typeface="Aharoni" panose="02010803020104030203" pitchFamily="2" charset="-79"/>
              </a:rPr>
              <a:t>change</a:t>
            </a:r>
            <a:r>
              <a:rPr lang="pt-BR" sz="1800" b="1" dirty="0">
                <a:solidFill>
                  <a:srgbClr val="003366"/>
                </a:solidFill>
                <a:latin typeface="Abadi" panose="020B0604020104020204" pitchFamily="34" charset="0"/>
                <a:ea typeface="Arial" panose="020B0604020202020204" pitchFamily="34" charset="0"/>
                <a:cs typeface="Aharoni" panose="02010803020104030203" pitchFamily="2" charset="-79"/>
              </a:rPr>
              <a:t>”</a:t>
            </a:r>
            <a:endParaRPr lang="pt-BR" sz="1800" b="1" dirty="0">
              <a:solidFill>
                <a:srgbClr val="003366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55256" y="950373"/>
            <a:ext cx="8685545" cy="3903849"/>
          </a:xfrm>
          <a:prstGeom prst="rect">
            <a:avLst/>
          </a:prstGeom>
          <a:solidFill>
            <a:srgbClr val="CCFF99">
              <a:alpha val="54902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marR="88900" lvl="0" indent="0" algn="ctr" rtl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rgbClr val="263238"/>
                </a:solidFill>
              </a:rPr>
              <a:t>Descrição do projeto &amp; objetivos</a:t>
            </a:r>
          </a:p>
          <a:p>
            <a:pPr marL="0" marR="88900" indent="0" algn="just">
              <a:lnSpc>
                <a:spcPct val="120000"/>
              </a:lnSpc>
              <a:spcAft>
                <a:spcPts val="500"/>
              </a:spcAft>
              <a:buClr>
                <a:schemeClr val="dk1"/>
              </a:buClr>
              <a:buSzPts val="1100"/>
              <a:buNone/>
            </a:pPr>
            <a:r>
              <a:rPr lang="pt-BR" sz="1400" dirty="0">
                <a:solidFill>
                  <a:sysClr val="windowText" lastClr="000000"/>
                </a:solidFill>
                <a:ea typeface="Arial" panose="020B0604020202020204" pitchFamily="34" charset="0"/>
              </a:rPr>
              <a:t>A área de estudo e espaço de aplicação do projeto é a própria comunidade acadêmica da EEL-USP, composta por duas áreas. A comunidade acadêmica é frequentada por </a:t>
            </a:r>
            <a:r>
              <a:rPr lang="pt-BR" sz="1400" b="1" dirty="0">
                <a:solidFill>
                  <a:sysClr val="windowText" lastClr="000000"/>
                </a:solidFill>
                <a:ea typeface="Arial" panose="020B0604020202020204" pitchFamily="34" charset="0"/>
              </a:rPr>
              <a:t>2.633 pessoas, entre alunos, docentes e servidores</a:t>
            </a:r>
            <a:r>
              <a:rPr lang="pt-BR" sz="1400" dirty="0">
                <a:solidFill>
                  <a:sysClr val="windowText" lastClr="000000"/>
                </a:solidFill>
                <a:ea typeface="Arial" panose="020B0604020202020204" pitchFamily="34" charset="0"/>
              </a:rPr>
              <a:t>.</a:t>
            </a:r>
            <a:endParaRPr lang="pt-BR" sz="1800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0F70D0D-6C2F-4744-A473-77F455E2D769}"/>
              </a:ext>
            </a:extLst>
          </p:cNvPr>
          <p:cNvGrpSpPr/>
          <p:nvPr/>
        </p:nvGrpSpPr>
        <p:grpSpPr>
          <a:xfrm>
            <a:off x="406576" y="1920236"/>
            <a:ext cx="8222857" cy="2933986"/>
            <a:chOff x="430840" y="3217141"/>
            <a:chExt cx="4571464" cy="2933986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8F620E2A-63DE-45F5-AA81-798C61A0CF35}"/>
                </a:ext>
              </a:extLst>
            </p:cNvPr>
            <p:cNvSpPr/>
            <p:nvPr/>
          </p:nvSpPr>
          <p:spPr>
            <a:xfrm>
              <a:off x="1255397" y="3217141"/>
              <a:ext cx="3687796" cy="1014890"/>
            </a:xfrm>
            <a:custGeom>
              <a:avLst/>
              <a:gdLst>
                <a:gd name="connsiteX0" fmla="*/ 0 w 2640721"/>
                <a:gd name="connsiteY0" fmla="*/ 111293 h 890342"/>
                <a:gd name="connsiteX1" fmla="*/ 2195550 w 2640721"/>
                <a:gd name="connsiteY1" fmla="*/ 111293 h 890342"/>
                <a:gd name="connsiteX2" fmla="*/ 2195550 w 2640721"/>
                <a:gd name="connsiteY2" fmla="*/ 0 h 890342"/>
                <a:gd name="connsiteX3" fmla="*/ 2640721 w 2640721"/>
                <a:gd name="connsiteY3" fmla="*/ 445171 h 890342"/>
                <a:gd name="connsiteX4" fmla="*/ 2195550 w 2640721"/>
                <a:gd name="connsiteY4" fmla="*/ 890342 h 890342"/>
                <a:gd name="connsiteX5" fmla="*/ 2195550 w 2640721"/>
                <a:gd name="connsiteY5" fmla="*/ 779049 h 890342"/>
                <a:gd name="connsiteX6" fmla="*/ 0 w 2640721"/>
                <a:gd name="connsiteY6" fmla="*/ 779049 h 890342"/>
                <a:gd name="connsiteX7" fmla="*/ 0 w 2640721"/>
                <a:gd name="connsiteY7" fmla="*/ 111293 h 89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0721" h="890342">
                  <a:moveTo>
                    <a:pt x="0" y="111293"/>
                  </a:moveTo>
                  <a:lnTo>
                    <a:pt x="2195550" y="111293"/>
                  </a:lnTo>
                  <a:lnTo>
                    <a:pt x="2195550" y="0"/>
                  </a:lnTo>
                  <a:lnTo>
                    <a:pt x="2640721" y="445171"/>
                  </a:lnTo>
                  <a:lnTo>
                    <a:pt x="2195550" y="890342"/>
                  </a:lnTo>
                  <a:lnTo>
                    <a:pt x="2195550" y="779049"/>
                  </a:lnTo>
                  <a:lnTo>
                    <a:pt x="0" y="779049"/>
                  </a:lnTo>
                  <a:lnTo>
                    <a:pt x="0" y="111293"/>
                  </a:lnTo>
                  <a:close/>
                </a:path>
              </a:pathLst>
            </a:custGeom>
            <a:solidFill>
              <a:srgbClr val="FFCCCC">
                <a:alpha val="89804"/>
              </a:srgbClr>
            </a:solidFill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180000" rIns="234000" bIns="118913" numCol="1" spcCol="1270" anchor="t" anchorCtr="0">
              <a:noAutofit/>
            </a:bodyPr>
            <a:lstStyle/>
            <a:p>
              <a:pPr marL="180975" lvl="1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pt-BR" b="1" kern="1200" dirty="0">
                  <a:solidFill>
                    <a:schemeClr val="tx1"/>
                  </a:solidFill>
                  <a:effectLst/>
                  <a:latin typeface="+mn-lt"/>
                  <a:ea typeface="Arial" panose="020B0604020202020204" pitchFamily="34" charset="0"/>
                </a:rPr>
                <a:t>Estimar a emissão de carbono oriunda da geração de resíduos sólidos domésticos, do consumo de energia e água da EEL/USP</a:t>
              </a:r>
              <a:endParaRPr lang="pt-BR" b="1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8B13CCDD-E6AC-4711-A27F-60A9EADEF4BB}"/>
                </a:ext>
              </a:extLst>
            </p:cNvPr>
            <p:cNvSpPr/>
            <p:nvPr/>
          </p:nvSpPr>
          <p:spPr>
            <a:xfrm>
              <a:off x="430840" y="3515294"/>
              <a:ext cx="898097" cy="431012"/>
            </a:xfrm>
            <a:custGeom>
              <a:avLst/>
              <a:gdLst>
                <a:gd name="connsiteX0" fmla="*/ 0 w 1176926"/>
                <a:gd name="connsiteY0" fmla="*/ 71837 h 431012"/>
                <a:gd name="connsiteX1" fmla="*/ 71837 w 1176926"/>
                <a:gd name="connsiteY1" fmla="*/ 0 h 431012"/>
                <a:gd name="connsiteX2" fmla="*/ 1105089 w 1176926"/>
                <a:gd name="connsiteY2" fmla="*/ 0 h 431012"/>
                <a:gd name="connsiteX3" fmla="*/ 1176926 w 1176926"/>
                <a:gd name="connsiteY3" fmla="*/ 71837 h 431012"/>
                <a:gd name="connsiteX4" fmla="*/ 1176926 w 1176926"/>
                <a:gd name="connsiteY4" fmla="*/ 359175 h 431012"/>
                <a:gd name="connsiteX5" fmla="*/ 1105089 w 1176926"/>
                <a:gd name="connsiteY5" fmla="*/ 431012 h 431012"/>
                <a:gd name="connsiteX6" fmla="*/ 71837 w 1176926"/>
                <a:gd name="connsiteY6" fmla="*/ 431012 h 431012"/>
                <a:gd name="connsiteX7" fmla="*/ 0 w 1176926"/>
                <a:gd name="connsiteY7" fmla="*/ 359175 h 431012"/>
                <a:gd name="connsiteX8" fmla="*/ 0 w 1176926"/>
                <a:gd name="connsiteY8" fmla="*/ 71837 h 43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926" h="431012">
                  <a:moveTo>
                    <a:pt x="0" y="71837"/>
                  </a:moveTo>
                  <a:cubicBezTo>
                    <a:pt x="0" y="32163"/>
                    <a:pt x="32163" y="0"/>
                    <a:pt x="71837" y="0"/>
                  </a:cubicBezTo>
                  <a:lnTo>
                    <a:pt x="1105089" y="0"/>
                  </a:lnTo>
                  <a:cubicBezTo>
                    <a:pt x="1144763" y="0"/>
                    <a:pt x="1176926" y="32163"/>
                    <a:pt x="1176926" y="71837"/>
                  </a:cubicBezTo>
                  <a:lnTo>
                    <a:pt x="1176926" y="359175"/>
                  </a:lnTo>
                  <a:cubicBezTo>
                    <a:pt x="1176926" y="398849"/>
                    <a:pt x="1144763" y="431012"/>
                    <a:pt x="1105089" y="431012"/>
                  </a:cubicBezTo>
                  <a:lnTo>
                    <a:pt x="71837" y="431012"/>
                  </a:lnTo>
                  <a:cubicBezTo>
                    <a:pt x="32163" y="431012"/>
                    <a:pt x="0" y="398849"/>
                    <a:pt x="0" y="359175"/>
                  </a:cubicBezTo>
                  <a:lnTo>
                    <a:pt x="0" y="718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000" tIns="51520" rIns="82000" bIns="515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>
                  <a:latin typeface="+mn-lt"/>
                </a:rPr>
                <a:t>Objetivo</a:t>
              </a: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D4A28906-EA1D-4F8A-8ADE-097242D63580}"/>
                </a:ext>
              </a:extLst>
            </p:cNvPr>
            <p:cNvSpPr/>
            <p:nvPr/>
          </p:nvSpPr>
          <p:spPr>
            <a:xfrm>
              <a:off x="1325288" y="4081773"/>
              <a:ext cx="3677016" cy="2069354"/>
            </a:xfrm>
            <a:custGeom>
              <a:avLst/>
              <a:gdLst>
                <a:gd name="connsiteX0" fmla="*/ 0 w 3430859"/>
                <a:gd name="connsiteY0" fmla="*/ 185801 h 1486405"/>
                <a:gd name="connsiteX1" fmla="*/ 2687657 w 3430859"/>
                <a:gd name="connsiteY1" fmla="*/ 185801 h 1486405"/>
                <a:gd name="connsiteX2" fmla="*/ 2687657 w 3430859"/>
                <a:gd name="connsiteY2" fmla="*/ 0 h 1486405"/>
                <a:gd name="connsiteX3" fmla="*/ 3430859 w 3430859"/>
                <a:gd name="connsiteY3" fmla="*/ 743203 h 1486405"/>
                <a:gd name="connsiteX4" fmla="*/ 2687657 w 3430859"/>
                <a:gd name="connsiteY4" fmla="*/ 1486405 h 1486405"/>
                <a:gd name="connsiteX5" fmla="*/ 2687657 w 3430859"/>
                <a:gd name="connsiteY5" fmla="*/ 1300604 h 1486405"/>
                <a:gd name="connsiteX6" fmla="*/ 0 w 3430859"/>
                <a:gd name="connsiteY6" fmla="*/ 1300604 h 1486405"/>
                <a:gd name="connsiteX7" fmla="*/ 0 w 3430859"/>
                <a:gd name="connsiteY7" fmla="*/ 185801 h 148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0859" h="1486405">
                  <a:moveTo>
                    <a:pt x="0" y="185801"/>
                  </a:moveTo>
                  <a:lnTo>
                    <a:pt x="2687657" y="185801"/>
                  </a:lnTo>
                  <a:lnTo>
                    <a:pt x="2687657" y="0"/>
                  </a:lnTo>
                  <a:lnTo>
                    <a:pt x="3430859" y="743203"/>
                  </a:lnTo>
                  <a:lnTo>
                    <a:pt x="2687657" y="1486405"/>
                  </a:lnTo>
                  <a:lnTo>
                    <a:pt x="2687657" y="1300604"/>
                  </a:lnTo>
                  <a:lnTo>
                    <a:pt x="0" y="1300604"/>
                  </a:lnTo>
                  <a:lnTo>
                    <a:pt x="0" y="185801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0008868"/>
                <a:satOff val="-73216"/>
                <a:lumOff val="-6441"/>
                <a:alphaOff val="0"/>
              </a:schemeClr>
            </a:lnRef>
            <a:fillRef idx="1">
              <a:schemeClr val="accent4">
                <a:tint val="40000"/>
                <a:alpha val="90000"/>
                <a:hueOff val="10008868"/>
                <a:satOff val="-73216"/>
                <a:lumOff val="-6441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0008868"/>
                <a:satOff val="-73216"/>
                <a:lumOff val="-644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252000" rIns="144000" bIns="192786" numCol="1" spcCol="1270" anchor="t" anchorCtr="0">
              <a:noAutofit/>
            </a:bodyPr>
            <a:lstStyle/>
            <a:p>
              <a:pPr marL="180975" lvl="1" indent="904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/>
              </a:pPr>
              <a:endParaRPr lang="pt-BR" sz="1300" u="none" strike="noStrike" kern="1200" dirty="0">
                <a:effectLst/>
                <a:latin typeface="+mn-lt"/>
                <a:ea typeface="Arial" panose="020B0604020202020204" pitchFamily="34" charset="0"/>
              </a:endParaRPr>
            </a:p>
            <a:p>
              <a:pPr marL="180975" lvl="1" indent="904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/>
              </a:pPr>
              <a:r>
                <a:rPr lang="pt-BR" sz="1300" u="none" strike="noStrike" kern="1200" dirty="0">
                  <a:effectLst/>
                  <a:latin typeface="+mn-lt"/>
                  <a:ea typeface="Arial" panose="020B0604020202020204" pitchFamily="34" charset="0"/>
                </a:rPr>
                <a:t>Implantar um programa de coleta seletiva;</a:t>
              </a:r>
            </a:p>
            <a:p>
              <a:pPr marL="180975" lvl="1" indent="904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pt-BR" sz="1300" u="none" strike="noStrike" kern="1200" dirty="0">
                  <a:effectLst/>
                  <a:latin typeface="+mn-lt"/>
                  <a:ea typeface="Arial" panose="020B0604020202020204" pitchFamily="34" charset="0"/>
                </a:rPr>
                <a:t>Quantificar os resíduos sólidos domésticos gerados;</a:t>
              </a:r>
              <a:endParaRPr lang="pt-BR" sz="1300" u="none" strike="noStrike" kern="1200" dirty="0">
                <a:effectLst/>
                <a:latin typeface="+mn-lt"/>
                <a:ea typeface="Calibri" panose="020F0502020204030204" pitchFamily="34" charset="0"/>
              </a:endParaRPr>
            </a:p>
            <a:p>
              <a:pPr marL="180975" lvl="1" indent="904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300" u="none" strike="noStrike" kern="1200" dirty="0">
                  <a:effectLst/>
                  <a:latin typeface="+mn-lt"/>
                  <a:ea typeface="Arial" panose="020B0604020202020204" pitchFamily="34" charset="0"/>
                </a:rPr>
                <a:t>Implantar um programa de educação ambiental para redução da geração de resíduos sólidos e consumo consciente de energia elétrica e água;</a:t>
              </a:r>
              <a:endParaRPr lang="pt-BR" sz="1300" u="none" strike="noStrike" kern="1200" dirty="0">
                <a:effectLst/>
                <a:latin typeface="+mn-lt"/>
                <a:ea typeface="Calibri" panose="020F0502020204030204" pitchFamily="34" charset="0"/>
              </a:endParaRPr>
            </a:p>
            <a:p>
              <a:pPr marL="180975" lvl="1" indent="904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300" u="none" strike="noStrike" kern="1200" dirty="0">
                  <a:effectLst/>
                  <a:latin typeface="+mn-lt"/>
                  <a:ea typeface="Arial" panose="020B0604020202020204" pitchFamily="34" charset="0"/>
                </a:rPr>
                <a:t>Criar metas e indicadores;</a:t>
              </a:r>
              <a:endParaRPr lang="pt-BR" sz="1300" u="none" strike="noStrike" kern="1200" dirty="0">
                <a:effectLst/>
                <a:latin typeface="+mn-lt"/>
                <a:ea typeface="Calibri" panose="020F0502020204030204" pitchFamily="34" charset="0"/>
              </a:endParaRPr>
            </a:p>
            <a:p>
              <a:pPr marL="180975" lvl="1" indent="904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300" u="none" strike="noStrike" kern="1200" dirty="0">
                  <a:effectLst/>
                  <a:latin typeface="+mn-lt"/>
                  <a:ea typeface="Arial" panose="020B0604020202020204" pitchFamily="34" charset="0"/>
                </a:rPr>
                <a:t>Quantificar e analisar os ganhos ambientais e econômicos do projeto</a:t>
              </a:r>
              <a:endParaRPr lang="pt-BR" sz="1300" kern="1200" dirty="0">
                <a:latin typeface="+mn-lt"/>
              </a:endParaRP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35BCAF8-0330-4840-BB0E-743BEDCB0CB7}"/>
                </a:ext>
              </a:extLst>
            </p:cNvPr>
            <p:cNvSpPr/>
            <p:nvPr/>
          </p:nvSpPr>
          <p:spPr>
            <a:xfrm>
              <a:off x="437201" y="4823446"/>
              <a:ext cx="950846" cy="574652"/>
            </a:xfrm>
            <a:custGeom>
              <a:avLst/>
              <a:gdLst>
                <a:gd name="connsiteX0" fmla="*/ 0 w 1015032"/>
                <a:gd name="connsiteY0" fmla="*/ 89895 h 539360"/>
                <a:gd name="connsiteX1" fmla="*/ 89895 w 1015032"/>
                <a:gd name="connsiteY1" fmla="*/ 0 h 539360"/>
                <a:gd name="connsiteX2" fmla="*/ 925137 w 1015032"/>
                <a:gd name="connsiteY2" fmla="*/ 0 h 539360"/>
                <a:gd name="connsiteX3" fmla="*/ 1015032 w 1015032"/>
                <a:gd name="connsiteY3" fmla="*/ 89895 h 539360"/>
                <a:gd name="connsiteX4" fmla="*/ 1015032 w 1015032"/>
                <a:gd name="connsiteY4" fmla="*/ 449465 h 539360"/>
                <a:gd name="connsiteX5" fmla="*/ 925137 w 1015032"/>
                <a:gd name="connsiteY5" fmla="*/ 539360 h 539360"/>
                <a:gd name="connsiteX6" fmla="*/ 89895 w 1015032"/>
                <a:gd name="connsiteY6" fmla="*/ 539360 h 539360"/>
                <a:gd name="connsiteX7" fmla="*/ 0 w 1015032"/>
                <a:gd name="connsiteY7" fmla="*/ 449465 h 539360"/>
                <a:gd name="connsiteX8" fmla="*/ 0 w 1015032"/>
                <a:gd name="connsiteY8" fmla="*/ 89895 h 53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5032" h="539360">
                  <a:moveTo>
                    <a:pt x="0" y="89895"/>
                  </a:moveTo>
                  <a:cubicBezTo>
                    <a:pt x="0" y="40247"/>
                    <a:pt x="40247" y="0"/>
                    <a:pt x="89895" y="0"/>
                  </a:cubicBezTo>
                  <a:lnTo>
                    <a:pt x="925137" y="0"/>
                  </a:lnTo>
                  <a:cubicBezTo>
                    <a:pt x="974785" y="0"/>
                    <a:pt x="1015032" y="40247"/>
                    <a:pt x="1015032" y="89895"/>
                  </a:cubicBezTo>
                  <a:lnTo>
                    <a:pt x="1015032" y="449465"/>
                  </a:lnTo>
                  <a:cubicBezTo>
                    <a:pt x="1015032" y="499113"/>
                    <a:pt x="974785" y="539360"/>
                    <a:pt x="925137" y="539360"/>
                  </a:cubicBezTo>
                  <a:lnTo>
                    <a:pt x="89895" y="539360"/>
                  </a:lnTo>
                  <a:cubicBezTo>
                    <a:pt x="40247" y="539360"/>
                    <a:pt x="0" y="499113"/>
                    <a:pt x="0" y="449465"/>
                  </a:cubicBezTo>
                  <a:lnTo>
                    <a:pt x="0" y="8989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128156"/>
                <a:satOff val="0"/>
                <a:lumOff val="-29804"/>
                <a:alphaOff val="0"/>
              </a:schemeClr>
            </a:fillRef>
            <a:effectRef idx="1">
              <a:schemeClr val="accent4">
                <a:hueOff val="9128156"/>
                <a:satOff val="0"/>
                <a:lumOff val="-2980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7289" tIns="56809" rIns="87289" bIns="5680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>
                  <a:latin typeface="+mn-lt"/>
                </a:rPr>
                <a:t>Objetivos específicos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CD17EABC-B5EE-4BDE-BCD8-6598ADD5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94" y="453662"/>
            <a:ext cx="7810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4487A41-7313-84D1-B2AA-2EB3C2F1F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86028"/>
              </p:ext>
            </p:extLst>
          </p:nvPr>
        </p:nvGraphicFramePr>
        <p:xfrm>
          <a:off x="809625" y="130218"/>
          <a:ext cx="7524750" cy="49040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24750">
                  <a:extLst>
                    <a:ext uri="{9D8B030D-6E8A-4147-A177-3AD203B41FA5}">
                      <a16:colId xmlns:a16="http://schemas.microsoft.com/office/drawing/2014/main" val="2134726642"/>
                    </a:ext>
                  </a:extLst>
                </a:gridCol>
              </a:tblGrid>
              <a:tr h="4901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spc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Atividades Principais do Projeto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942906961"/>
                  </a:ext>
                </a:extLst>
              </a:tr>
              <a:tr h="402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Diagnóstico: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Coleta de dados, quantificações dos resíduos, água e energia</a:t>
                      </a:r>
                      <a:endParaRPr lang="pt-BR" sz="1400" spc="0" baseline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545844897"/>
                  </a:ext>
                </a:extLst>
              </a:tr>
              <a:tr h="402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Produção de materiais de educação ambiental: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Elaboração de banners, cursos, slides, etc.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2020117494"/>
                  </a:ext>
                </a:extLst>
              </a:tr>
              <a:tr h="402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Implementação da coleta seletiva: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Adequação da coleta seletiva, treinamento, educação ambiental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3057388402"/>
                  </a:ext>
                </a:extLst>
              </a:tr>
              <a:tr h="402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Quantificação da pegada de carbono: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Cálculo das emissões CO</a:t>
                      </a:r>
                      <a:r>
                        <a:rPr lang="pt-BR" sz="1400" spc="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pt-BR" sz="1400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associados a geração de resíduos, consumo energia e água</a:t>
                      </a:r>
                      <a:endParaRPr lang="pt-BR" sz="1400" spc="0" baseline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2673551650"/>
                  </a:ext>
                </a:extLst>
              </a:tr>
              <a:tr h="743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Monitoramento das ações do projeto: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Reflexão pelo grupo PAR, público alvo e aprendizagem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851347099"/>
                  </a:ext>
                </a:extLst>
              </a:tr>
              <a:tr h="402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Divulgação dos dados aos stakeholders e comunidade: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400" spc="0" baseline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pt-BR" sz="1400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Apresentação dos dados ao público e em congressos científicos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094974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30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2EBD9-A532-4C89-9185-44E01F6C7B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257" y="96837"/>
            <a:ext cx="8337549" cy="37941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r>
              <a:rPr lang="pt-B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Plano de ação das atividades principais (5W2H) - Exemplo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0D964AC-9653-40C1-B40F-4FABDC5FB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72754"/>
              </p:ext>
            </p:extLst>
          </p:nvPr>
        </p:nvGraphicFramePr>
        <p:xfrm>
          <a:off x="413300" y="484316"/>
          <a:ext cx="8324300" cy="4388587"/>
        </p:xfrm>
        <a:graphic>
          <a:graphicData uri="http://schemas.openxmlformats.org/drawingml/2006/table">
            <a:tbl>
              <a:tblPr/>
              <a:tblGrid>
                <a:gridCol w="1387535">
                  <a:extLst>
                    <a:ext uri="{9D8B030D-6E8A-4147-A177-3AD203B41FA5}">
                      <a16:colId xmlns:a16="http://schemas.microsoft.com/office/drawing/2014/main" val="355451598"/>
                    </a:ext>
                  </a:extLst>
                </a:gridCol>
                <a:gridCol w="1597121">
                  <a:extLst>
                    <a:ext uri="{9D8B030D-6E8A-4147-A177-3AD203B41FA5}">
                      <a16:colId xmlns:a16="http://schemas.microsoft.com/office/drawing/2014/main" val="813564084"/>
                    </a:ext>
                  </a:extLst>
                </a:gridCol>
                <a:gridCol w="620888">
                  <a:extLst>
                    <a:ext uri="{9D8B030D-6E8A-4147-A177-3AD203B41FA5}">
                      <a16:colId xmlns:a16="http://schemas.microsoft.com/office/drawing/2014/main" val="164980123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22792519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894923486"/>
                    </a:ext>
                  </a:extLst>
                </a:gridCol>
                <a:gridCol w="2731911">
                  <a:extLst>
                    <a:ext uri="{9D8B030D-6E8A-4147-A177-3AD203B41FA5}">
                      <a16:colId xmlns:a16="http://schemas.microsoft.com/office/drawing/2014/main" val="2055134325"/>
                    </a:ext>
                  </a:extLst>
                </a:gridCol>
              </a:tblGrid>
              <a:tr h="11854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PLANO DE AÇÃO - 5W1H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958164"/>
                  </a:ext>
                </a:extLst>
              </a:tr>
              <a:tr h="118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O que fazer?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Por que fazer?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Onde fazer?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Quando?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Quem vai fazer?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Como?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22696"/>
                  </a:ext>
                </a:extLst>
              </a:tr>
              <a:tr h="118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"What"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"Why"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"Where"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"When"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"Who"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>
                          <a:effectLst/>
                          <a:latin typeface="Arial" pitchFamily="34" charset="0"/>
                          <a:cs typeface="Arial" pitchFamily="34" charset="0"/>
                        </a:rPr>
                        <a:t>"How"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94949"/>
                  </a:ext>
                </a:extLst>
              </a:tr>
              <a:tr h="219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Levantamento de dados RSD anteriores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Dados de indicadores anteriores ao projeto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Área I e II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até </a:t>
                      </a:r>
                      <a:r>
                        <a:rPr lang="pt-BR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/2021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Erica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Através de informações com o USP Recicla e trabalhos realizados por alunos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07426"/>
                  </a:ext>
                </a:extLst>
              </a:tr>
              <a:tr h="621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Mapeamento das áreas da EEL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Verificar posição das lixeiras para disposição adequada dos resíduos; </a:t>
                      </a:r>
                      <a:b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Adicionar no mapa os tipos de lixeiras em cada setor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Área I e II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novembro de 2021 e janeiro de 2022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Maxuel, Ana e Erica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Delimitar áreas na planta baixa da EEL (- Colar os mapas no setor de limpeza e PUSP_L; colocar etiquetas nas lixeiras com setor e numeração)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409899"/>
                  </a:ext>
                </a:extLst>
              </a:tr>
              <a:tr h="319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Criação de indicadores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Caracterizar e quantificar os RSD para avaliação da eficiência da coleta seletiva (</a:t>
                      </a:r>
                      <a:r>
                        <a:rPr lang="pt-BR" sz="800" i="0" dirty="0"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</a:t>
                      </a:r>
                      <a:r>
                        <a:rPr lang="pt-BR" sz="800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BR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Área I e II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vez por mês a partir de fevereiro </a:t>
                      </a:r>
                      <a:b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(semanas alternadas)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Maxuel, Ana e Erica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Separar e quantificar os recicláveis e pesar o orgânico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378537"/>
                  </a:ext>
                </a:extLst>
              </a:tr>
              <a:tr h="319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Capacitação da equipe de triagem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 treinamento e padronização da atividade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 I e II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/21 - reunião para ajuste da atividade;</a:t>
                      </a:r>
                      <a:b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Jan/22 - Treinamento 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Pessoal da limpeza, alunos e Andre (PUSP_L)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Palestras sobre o projeto e a atividade de triagem, utilização de EPI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073182"/>
                  </a:ext>
                </a:extLst>
              </a:tr>
              <a:tr h="520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Prepação</a:t>
                      </a: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do local para triagem</a:t>
                      </a:r>
                      <a:b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(separar os RSD)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Criar espaço com infraestrutura para separação os RSD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Área I e II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6/ dez e Jan/22 </a:t>
                      </a:r>
                    </a:p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(uma semana antes do dia de triagem)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Arial" pitchFamily="34" charset="0"/>
                          <a:cs typeface="Arial" pitchFamily="34" charset="0"/>
                        </a:rPr>
                        <a:t>Pessoal da limpeza, alunos e Andre (PUSP_L)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Preparação de mesa para triagem, recipientes, EPI (luvas, máscara, roupa e calçado adequado), balança, sacos plásticos, definição dos dias e horário da atividade, prancheta e papel para anotação dos pesos, fotos para registro, 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19603"/>
                  </a:ext>
                </a:extLst>
              </a:tr>
              <a:tr h="520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Implementação da Coleta Seletiva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Implementação da coleta seletiva buscando a adequação ao SGA da USP e as mudanças climáticas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EEL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fev</a:t>
                      </a: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/2022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Grupo de trabalho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Após mapeamento, treinamento e triagem piloto criar instruções e procedimentos da coleta seletiva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78825"/>
                  </a:ext>
                </a:extLst>
              </a:tr>
              <a:tr h="319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Arial" pitchFamily="34" charset="0"/>
                          <a:cs typeface="Arial" pitchFamily="34" charset="0"/>
                        </a:rPr>
                        <a:t>Material de divulgação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Conscientização da comunidade acadêmica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Espaço físico da EEL e meios eletrônicos (CA, DA, entidades e outros)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Mensal, </a:t>
                      </a:r>
                    </a:p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 início em Janeiro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Maxuel, Ana, Catarina e Erica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Criação de banners, cartilhas, impressa da EEL, e-mails, parceria com CA, DA e entidades, CG (recepção dos calouros), em salas de aulas.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155735"/>
                  </a:ext>
                </a:extLst>
              </a:tr>
              <a:tr h="219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Treinamento do pessoal da limpeza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Avaliar a separação dos recicláveis 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 I e II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  <a:r>
                        <a:rPr lang="pt-BR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/Jan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>
                          <a:effectLst/>
                          <a:latin typeface="Arial" pitchFamily="34" charset="0"/>
                          <a:cs typeface="Arial" pitchFamily="34" charset="0"/>
                        </a:rPr>
                        <a:t>Maxuel, Ana, Erica e Andre</a:t>
                      </a: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Palestras, banner, ensinar a realizar o </a:t>
                      </a:r>
                      <a:r>
                        <a:rPr lang="pt-BR" sz="800" i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check</a:t>
                      </a:r>
                      <a:r>
                        <a:rPr lang="pt-BR" sz="800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800" i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list</a:t>
                      </a:r>
                      <a:r>
                        <a:rPr lang="pt-BR" sz="800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 avaliação dos sacos de Resíduos</a:t>
                      </a:r>
                      <a:r>
                        <a:rPr lang="pt-BR" sz="800" i="0" dirty="0"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(indicador)</a:t>
                      </a:r>
                      <a:endParaRPr lang="pt-BR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471" marR="13471" marT="8981" marB="898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3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3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3FE1-BB35-432D-A305-1FA16DEA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5" y="343037"/>
            <a:ext cx="2692500" cy="1137711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t-BR" sz="2000" b="1" cap="none" dirty="0">
                <a:solidFill>
                  <a:srgbClr val="0000FF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Triagem dos Resíduos Sólidos Domésticos da EEL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207E8AD-0E65-4951-87C0-2FA05CC74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81647"/>
              </p:ext>
            </p:extLst>
          </p:nvPr>
        </p:nvGraphicFramePr>
        <p:xfrm>
          <a:off x="4059469" y="97504"/>
          <a:ext cx="4864497" cy="22193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72089">
                  <a:extLst>
                    <a:ext uri="{9D8B030D-6E8A-4147-A177-3AD203B41FA5}">
                      <a16:colId xmlns:a16="http://schemas.microsoft.com/office/drawing/2014/main" val="1618974393"/>
                    </a:ext>
                  </a:extLst>
                </a:gridCol>
                <a:gridCol w="417793">
                  <a:extLst>
                    <a:ext uri="{9D8B030D-6E8A-4147-A177-3AD203B41FA5}">
                      <a16:colId xmlns:a16="http://schemas.microsoft.com/office/drawing/2014/main" val="3275837131"/>
                    </a:ext>
                  </a:extLst>
                </a:gridCol>
                <a:gridCol w="454255">
                  <a:extLst>
                    <a:ext uri="{9D8B030D-6E8A-4147-A177-3AD203B41FA5}">
                      <a16:colId xmlns:a16="http://schemas.microsoft.com/office/drawing/2014/main" val="3644232275"/>
                    </a:ext>
                  </a:extLst>
                </a:gridCol>
                <a:gridCol w="475888">
                  <a:extLst>
                    <a:ext uri="{9D8B030D-6E8A-4147-A177-3AD203B41FA5}">
                      <a16:colId xmlns:a16="http://schemas.microsoft.com/office/drawing/2014/main" val="4225611553"/>
                    </a:ext>
                  </a:extLst>
                </a:gridCol>
                <a:gridCol w="508335">
                  <a:extLst>
                    <a:ext uri="{9D8B030D-6E8A-4147-A177-3AD203B41FA5}">
                      <a16:colId xmlns:a16="http://schemas.microsoft.com/office/drawing/2014/main" val="499478626"/>
                    </a:ext>
                  </a:extLst>
                </a:gridCol>
                <a:gridCol w="540781">
                  <a:extLst>
                    <a:ext uri="{9D8B030D-6E8A-4147-A177-3AD203B41FA5}">
                      <a16:colId xmlns:a16="http://schemas.microsoft.com/office/drawing/2014/main" val="2567812213"/>
                    </a:ext>
                  </a:extLst>
                </a:gridCol>
                <a:gridCol w="452484">
                  <a:extLst>
                    <a:ext uri="{9D8B030D-6E8A-4147-A177-3AD203B41FA5}">
                      <a16:colId xmlns:a16="http://schemas.microsoft.com/office/drawing/2014/main" val="1589904824"/>
                    </a:ext>
                  </a:extLst>
                </a:gridCol>
                <a:gridCol w="471436">
                  <a:extLst>
                    <a:ext uri="{9D8B030D-6E8A-4147-A177-3AD203B41FA5}">
                      <a16:colId xmlns:a16="http://schemas.microsoft.com/office/drawing/2014/main" val="2333240130"/>
                    </a:ext>
                  </a:extLst>
                </a:gridCol>
                <a:gridCol w="471436">
                  <a:extLst>
                    <a:ext uri="{9D8B030D-6E8A-4147-A177-3AD203B41FA5}">
                      <a16:colId xmlns:a16="http://schemas.microsoft.com/office/drawing/2014/main" val="35847746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Período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7 a 12 </a:t>
                      </a:r>
                    </a:p>
                    <a:p>
                      <a:pPr algn="ctr" fontAlgn="b"/>
                      <a:r>
                        <a:rPr lang="pt-BR" sz="1000" u="none" strike="noStrike" dirty="0" err="1">
                          <a:effectLst/>
                        </a:rPr>
                        <a:t>fev</a:t>
                      </a:r>
                      <a:r>
                        <a:rPr lang="pt-BR" sz="1000" u="none" strike="noStrike" dirty="0">
                          <a:effectLst/>
                        </a:rPr>
                        <a:t>/2022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25 a 31 </a:t>
                      </a: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mar/2022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20 a 26 </a:t>
                      </a:r>
                    </a:p>
                    <a:p>
                      <a:pPr algn="ctr" fontAlgn="b"/>
                      <a:r>
                        <a:rPr lang="pt-BR" sz="1000" u="none" strike="noStrike" dirty="0" err="1">
                          <a:effectLst/>
                        </a:rPr>
                        <a:t>mai</a:t>
                      </a:r>
                      <a:r>
                        <a:rPr lang="pt-BR" sz="1000" u="none" strike="noStrike" dirty="0">
                          <a:effectLst/>
                        </a:rPr>
                        <a:t>/2022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a 15 </a:t>
                      </a:r>
                    </a:p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set/2022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70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RSU (kg/semana)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err="1">
                          <a:effectLst/>
                        </a:rPr>
                        <a:t>Fev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Mar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Mai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54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Orgânico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62.32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80.3%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205.69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44.5%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112.0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69.6%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651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Papel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9.7%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186.82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40.5%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27.41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17.0%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6683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Plástico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9.0%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36.06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16.46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10.2%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770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Metal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0.45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0.6%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8.6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0.51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0.3%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3497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Vidro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2.27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0.5%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2.01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1019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Outros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0.3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0.4%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22.41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4.9%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2.46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1832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Total triado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77.59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100.0%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461.85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100.0%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160.9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100.0%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194.0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604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RS sem separação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121.3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61.0%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51.18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10.0%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94.57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058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Total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198.89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513.03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255.42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288.9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96534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F48611D9-34E6-44CC-82E1-9CDD1AFD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552" y="2655054"/>
            <a:ext cx="3070860" cy="21031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AC62A0-16D3-45D6-9280-0C4F8FF4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16" y="153702"/>
            <a:ext cx="967740" cy="151638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D738FDA-CB40-4512-9691-A7BAE1E74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756713"/>
              </p:ext>
            </p:extLst>
          </p:nvPr>
        </p:nvGraphicFramePr>
        <p:xfrm>
          <a:off x="-74309" y="2173953"/>
          <a:ext cx="5810250" cy="324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158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3F6469F-82E8-CD54-B8C8-499DBA149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36356"/>
              </p:ext>
            </p:extLst>
          </p:nvPr>
        </p:nvGraphicFramePr>
        <p:xfrm>
          <a:off x="1564767" y="968827"/>
          <a:ext cx="6891509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743">
                  <a:extLst>
                    <a:ext uri="{9D8B030D-6E8A-4147-A177-3AD203B41FA5}">
                      <a16:colId xmlns:a16="http://schemas.microsoft.com/office/drawing/2014/main" val="4200323819"/>
                    </a:ext>
                  </a:extLst>
                </a:gridCol>
                <a:gridCol w="1000936">
                  <a:extLst>
                    <a:ext uri="{9D8B030D-6E8A-4147-A177-3AD203B41FA5}">
                      <a16:colId xmlns:a16="http://schemas.microsoft.com/office/drawing/2014/main" val="2205326843"/>
                    </a:ext>
                  </a:extLst>
                </a:gridCol>
                <a:gridCol w="736323">
                  <a:extLst>
                    <a:ext uri="{9D8B030D-6E8A-4147-A177-3AD203B41FA5}">
                      <a16:colId xmlns:a16="http://schemas.microsoft.com/office/drawing/2014/main" val="2168904399"/>
                    </a:ext>
                  </a:extLst>
                </a:gridCol>
                <a:gridCol w="989431">
                  <a:extLst>
                    <a:ext uri="{9D8B030D-6E8A-4147-A177-3AD203B41FA5}">
                      <a16:colId xmlns:a16="http://schemas.microsoft.com/office/drawing/2014/main" val="1979266593"/>
                    </a:ext>
                  </a:extLst>
                </a:gridCol>
                <a:gridCol w="816856">
                  <a:extLst>
                    <a:ext uri="{9D8B030D-6E8A-4147-A177-3AD203B41FA5}">
                      <a16:colId xmlns:a16="http://schemas.microsoft.com/office/drawing/2014/main" val="2289240093"/>
                    </a:ext>
                  </a:extLst>
                </a:gridCol>
                <a:gridCol w="908897">
                  <a:extLst>
                    <a:ext uri="{9D8B030D-6E8A-4147-A177-3AD203B41FA5}">
                      <a16:colId xmlns:a16="http://schemas.microsoft.com/office/drawing/2014/main" val="3136713140"/>
                    </a:ext>
                  </a:extLst>
                </a:gridCol>
                <a:gridCol w="736323">
                  <a:extLst>
                    <a:ext uri="{9D8B030D-6E8A-4147-A177-3AD203B41FA5}">
                      <a16:colId xmlns:a16="http://schemas.microsoft.com/office/drawing/2014/main" val="20826396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Plástico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Papel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Metal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55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kg/triagem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kg/dia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kg/triagem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kg/dia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kg/triagem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kg/dia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69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5 dias (12 a 17 </a:t>
                      </a:r>
                      <a:r>
                        <a:rPr lang="pt-BR" sz="1400" u="none" strike="noStrike" dirty="0" err="1">
                          <a:effectLst/>
                        </a:rPr>
                        <a:t>Fev</a:t>
                      </a:r>
                      <a:r>
                        <a:rPr lang="pt-BR" sz="1400" u="none" strike="noStrike" dirty="0">
                          <a:effectLst/>
                        </a:rPr>
                        <a:t>/22)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1.4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7.52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1.5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124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7 dias (25 a 31 Mar/22)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36.1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5.2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186.8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26.7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8.6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1.23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68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6 dias (20 a 26 Mai/22)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16.5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2.7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27.4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4.6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32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7 dias (8 a 15 Set/22)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24.1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3.4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16.1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2.3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96017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2D263F5-F3BE-1EA1-AA64-9ED2BAA90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80408"/>
              </p:ext>
            </p:extLst>
          </p:nvPr>
        </p:nvGraphicFramePr>
        <p:xfrm>
          <a:off x="1080834" y="2692959"/>
          <a:ext cx="4246033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989">
                  <a:extLst>
                    <a:ext uri="{9D8B030D-6E8A-4147-A177-3AD203B41FA5}">
                      <a16:colId xmlns:a16="http://schemas.microsoft.com/office/drawing/2014/main" val="2159990108"/>
                    </a:ext>
                  </a:extLst>
                </a:gridCol>
                <a:gridCol w="913421">
                  <a:extLst>
                    <a:ext uri="{9D8B030D-6E8A-4147-A177-3AD203B41FA5}">
                      <a16:colId xmlns:a16="http://schemas.microsoft.com/office/drawing/2014/main" val="968878751"/>
                    </a:ext>
                  </a:extLst>
                </a:gridCol>
                <a:gridCol w="802745">
                  <a:extLst>
                    <a:ext uri="{9D8B030D-6E8A-4147-A177-3AD203B41FA5}">
                      <a16:colId xmlns:a16="http://schemas.microsoft.com/office/drawing/2014/main" val="4263169360"/>
                    </a:ext>
                  </a:extLst>
                </a:gridCol>
                <a:gridCol w="718878">
                  <a:extLst>
                    <a:ext uri="{9D8B030D-6E8A-4147-A177-3AD203B41FA5}">
                      <a16:colId xmlns:a16="http://schemas.microsoft.com/office/drawing/2014/main" val="42688463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 dos reciclados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Plástico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Papel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Metal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59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Estimativa kg/dia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3.2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8.8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0.37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22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Estimativa kg/mês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63.7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175.3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7.5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07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Estimativa kg/ano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763.9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2103.7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89.7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51426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3449D7DA-9DFC-54BE-DCD4-EB98050D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89" y="151127"/>
            <a:ext cx="6087566" cy="64219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pt-BR" sz="2000" b="1" cap="none" dirty="0">
                <a:solidFill>
                  <a:srgbClr val="0000FF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Material reciclado obtido da Triagem da EEL – </a:t>
            </a:r>
            <a:br>
              <a:rPr lang="pt-BR" sz="2000" b="1" cap="none" dirty="0">
                <a:solidFill>
                  <a:srgbClr val="0000FF"/>
                </a:solidFill>
                <a:latin typeface="Ink Free" panose="03080402000500000000" pitchFamily="66" charset="0"/>
                <a:cs typeface="Calibri" panose="020F0502020204030204" pitchFamily="34" charset="0"/>
              </a:rPr>
            </a:br>
            <a:r>
              <a:rPr lang="pt-BR" sz="2000" b="1" cap="none" dirty="0">
                <a:solidFill>
                  <a:srgbClr val="0000FF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Cooperativa dos catadores do município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8D34222-D888-E1C2-5246-377675744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75815"/>
              </p:ext>
            </p:extLst>
          </p:nvPr>
        </p:nvGraphicFramePr>
        <p:xfrm>
          <a:off x="1058256" y="3971321"/>
          <a:ext cx="4268612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0212">
                  <a:extLst>
                    <a:ext uri="{9D8B030D-6E8A-4147-A177-3AD203B41FA5}">
                      <a16:colId xmlns:a16="http://schemas.microsoft.com/office/drawing/2014/main" val="2125731073"/>
                    </a:ext>
                  </a:extLst>
                </a:gridCol>
                <a:gridCol w="904599">
                  <a:extLst>
                    <a:ext uri="{9D8B030D-6E8A-4147-A177-3AD203B41FA5}">
                      <a16:colId xmlns:a16="http://schemas.microsoft.com/office/drawing/2014/main" val="3948465103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721982260"/>
                    </a:ext>
                  </a:extLst>
                </a:gridCol>
                <a:gridCol w="788734">
                  <a:extLst>
                    <a:ext uri="{9D8B030D-6E8A-4147-A177-3AD203B41FA5}">
                      <a16:colId xmlns:a16="http://schemas.microsoft.com/office/drawing/2014/main" val="23249424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Plástico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Papel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Metal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85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Preço de venda (R$/kg)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0,30-1,00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0.15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6.00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19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Venda (R$/mês)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17,39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27,15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45,60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37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+mj-lt"/>
                        </a:rPr>
                        <a:t>Venda (R$/ano)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208,69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325,80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547,20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88136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0E98CEA0-347B-F667-5AD0-99C0E3D2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12" y="3106489"/>
            <a:ext cx="2170364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4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E58CD22-AE5D-6D6A-1B98-17D6B6EB087F}"/>
              </a:ext>
            </a:extLst>
          </p:cNvPr>
          <p:cNvSpPr txBox="1"/>
          <p:nvPr/>
        </p:nvSpPr>
        <p:spPr>
          <a:xfrm>
            <a:off x="245532" y="122443"/>
            <a:ext cx="86529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Quantificação da pegada de carbono</a:t>
            </a:r>
          </a:p>
          <a:p>
            <a:pPr algn="ctr"/>
            <a:r>
              <a:rPr lang="pt-BR" sz="1600" b="1" i="1" baseline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Cálculo das emissões CO</a:t>
            </a:r>
            <a:r>
              <a:rPr lang="pt-BR" sz="1600" b="1" i="1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pt-BR" sz="1600" b="1" i="1" baseline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associados ao consumo de energia</a:t>
            </a:r>
            <a:endParaRPr lang="pt-BR" sz="1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2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81579" y="765504"/>
            <a:ext cx="6707580" cy="4337052"/>
          </a:xfrm>
          <a:prstGeom prst="rect">
            <a:avLst/>
          </a:prstGeom>
          <a:ln/>
        </p:spPr>
      </p:pic>
      <p:sp>
        <p:nvSpPr>
          <p:cNvPr id="2" name="CaixaDeTexto 1"/>
          <p:cNvSpPr txBox="1"/>
          <p:nvPr/>
        </p:nvSpPr>
        <p:spPr>
          <a:xfrm>
            <a:off x="95533" y="830211"/>
            <a:ext cx="198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haroni" charset="-79"/>
                <a:cs typeface="Aharoni" charset="-79"/>
              </a:rPr>
              <a:t>Período: </a:t>
            </a:r>
          </a:p>
          <a:p>
            <a:pPr algn="ctr"/>
            <a:r>
              <a:rPr lang="pt-BR" sz="1600" b="1" dirty="0">
                <a:latin typeface="Aharoni" charset="-79"/>
                <a:cs typeface="Aharoni" charset="-79"/>
              </a:rPr>
              <a:t>Jan a Dez/2022</a:t>
            </a:r>
          </a:p>
        </p:txBody>
      </p:sp>
    </p:spTree>
    <p:extLst>
      <p:ext uri="{BB962C8B-B14F-4D97-AF65-F5344CB8AC3E}">
        <p14:creationId xmlns:p14="http://schemas.microsoft.com/office/powerpoint/2010/main" val="186833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2" y="838615"/>
            <a:ext cx="8518399" cy="64902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1200" dirty="0"/>
              <a:t>Composição gravimétrica  dos RSD da EEL e os valores de carbono orgânico estabelecidos pelo IPCC (2006) calculou o Carbono Orgânico Degradável (COD) e o Carbono Orgânico Depositado (CODD) e CH</a:t>
            </a:r>
            <a:r>
              <a:rPr lang="pt-BR" sz="1200" baseline="-25000" dirty="0"/>
              <a:t>4 </a:t>
            </a:r>
            <a:r>
              <a:rPr lang="pt-BR" sz="1200" dirty="0"/>
              <a:t>e CO</a:t>
            </a:r>
            <a:r>
              <a:rPr lang="pt-BR" sz="1200" baseline="-25000" dirty="0"/>
              <a:t>2</a:t>
            </a:r>
            <a:r>
              <a:rPr lang="pt-BR" sz="1200" dirty="0"/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E58CD22-AE5D-6D6A-1B98-17D6B6EB0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94121"/>
            <a:ext cx="8520600" cy="683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800" b="1" cap="none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Quantificação da pegada de carbono</a:t>
            </a:r>
          </a:p>
          <a:p>
            <a:pPr algn="l"/>
            <a:r>
              <a:rPr lang="pt-BR" sz="1800" b="1" i="1" cap="none" baseline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         Cálculo das emissões CO</a:t>
            </a:r>
            <a:r>
              <a:rPr lang="pt-BR" sz="1800" b="1" i="1" cap="none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pt-BR" sz="1800" b="1" i="1" cap="none" baseline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associados ao </a:t>
            </a:r>
            <a:r>
              <a:rPr lang="pt-BR" sz="1800" b="1" i="1" cap="none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pt-BR" sz="1800" b="1" i="1" cap="none" baseline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SD</a:t>
            </a:r>
            <a:r>
              <a:rPr lang="pt-BR" sz="1800" b="1" i="1" cap="none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da EEL</a:t>
            </a:r>
            <a:endParaRPr lang="pt-BR" sz="2000" b="1" i="1" cap="none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14440" b="10932"/>
          <a:stretch/>
        </p:blipFill>
        <p:spPr bwMode="auto">
          <a:xfrm>
            <a:off x="1151467" y="1583270"/>
            <a:ext cx="6718209" cy="34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4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3A98931-6849-4CDE-88F8-D1D46F93F90A}"/>
              </a:ext>
            </a:extLst>
          </p:cNvPr>
          <p:cNvSpPr txBox="1"/>
          <p:nvPr/>
        </p:nvSpPr>
        <p:spPr>
          <a:xfrm>
            <a:off x="98992" y="596897"/>
            <a:ext cx="6482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Realização de palestras na comunidade interna e externa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Treinamento da equipe da limpeza</a:t>
            </a:r>
            <a:endParaRPr lang="pt-BR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15CDB12-7740-46A4-8284-03BFED0C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9" y="115806"/>
            <a:ext cx="8940242" cy="410826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pt-BR" sz="1800" dirty="0">
                <a:solidFill>
                  <a:srgbClr val="0000FF"/>
                </a:solidFill>
              </a:rPr>
              <a:t>Ações de educação ambiental e Divulgação do projeto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832304F-DDC6-4F6D-B54A-297BE435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3" y="3352765"/>
            <a:ext cx="2607798" cy="102825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B6CC63A-9B89-4558-BDD7-24CC601F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7" y="1150100"/>
            <a:ext cx="1744980" cy="15697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5B5BDAF-8B05-33D8-43EA-3E7F37843536}"/>
              </a:ext>
            </a:extLst>
          </p:cNvPr>
          <p:cNvSpPr txBox="1"/>
          <p:nvPr/>
        </p:nvSpPr>
        <p:spPr>
          <a:xfrm>
            <a:off x="67163" y="2767990"/>
            <a:ext cx="4269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Divulgação do trabalho em congressos </a:t>
            </a:r>
          </a:p>
          <a:p>
            <a:pPr marL="273050" indent="-2730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Artigo científico</a:t>
            </a:r>
            <a:r>
              <a:rPr lang="pt-BR" sz="7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(1 publicado e outro em elaboração)</a:t>
            </a:r>
            <a:endParaRPr lang="pt-BR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718422-61C5-AF2A-90FC-93467B494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690" y="1237377"/>
            <a:ext cx="2667000" cy="14782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E75FDD-C084-49AD-2474-DB8E9D5F3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84" y="4144238"/>
            <a:ext cx="3283809" cy="8543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0518F8B-96D7-0554-A55D-15779CC04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257" y="3283970"/>
            <a:ext cx="2336674" cy="8602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AF75C6-E0BB-A4A1-690E-46E601621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266" y="660236"/>
            <a:ext cx="1749309" cy="9797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C57C0E3-C661-74D1-0E6B-BC3E3E2BF5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822" y="2888784"/>
            <a:ext cx="2466899" cy="138788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F352254-7E0B-905C-A310-DF7A3FE30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8137" y="1681564"/>
            <a:ext cx="1935863" cy="1086426"/>
          </a:xfrm>
          <a:prstGeom prst="rect">
            <a:avLst/>
          </a:prstGeom>
        </p:spPr>
      </p:pic>
      <p:pic>
        <p:nvPicPr>
          <p:cNvPr id="14" name="image31.png"/>
          <p:cNvPicPr/>
          <p:nvPr/>
        </p:nvPicPr>
        <p:blipFill rotWithShape="1">
          <a:blip r:embed="rId10"/>
          <a:srcRect l="2587" t="6241" r="2223" b="44292"/>
          <a:stretch/>
        </p:blipFill>
        <p:spPr>
          <a:xfrm>
            <a:off x="4053083" y="4277292"/>
            <a:ext cx="2832977" cy="815385"/>
          </a:xfrm>
          <a:prstGeom prst="rect">
            <a:avLst/>
          </a:prstGeom>
          <a:ln/>
        </p:spPr>
      </p:pic>
      <p:pic>
        <p:nvPicPr>
          <p:cNvPr id="15" name="image4.jpg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7993802" y="3051304"/>
            <a:ext cx="992125" cy="1977349"/>
          </a:xfrm>
          <a:prstGeom prst="rect">
            <a:avLst/>
          </a:prstGeom>
          <a:ln/>
        </p:spPr>
      </p:pic>
      <p:pic>
        <p:nvPicPr>
          <p:cNvPr id="16" name="image17.png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5133971" y="1718064"/>
            <a:ext cx="2002725" cy="1086425"/>
          </a:xfrm>
          <a:prstGeom prst="rect">
            <a:avLst/>
          </a:prstGeom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96" y="4511367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47127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6169</TotalTime>
  <Words>1803</Words>
  <Application>Microsoft Macintosh PowerPoint</Application>
  <PresentationFormat>Apresentação na tela (16:9)</PresentationFormat>
  <Paragraphs>313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Wingdings</vt:lpstr>
      <vt:lpstr>Aharoni</vt:lpstr>
      <vt:lpstr>Arial</vt:lpstr>
      <vt:lpstr>Gill Sans MT</vt:lpstr>
      <vt:lpstr>Abadi</vt:lpstr>
      <vt:lpstr>Calibri</vt:lpstr>
      <vt:lpstr>Ink Free</vt:lpstr>
      <vt:lpstr>Pacote</vt:lpstr>
      <vt:lpstr>Apresentação do PowerPoint</vt:lpstr>
      <vt:lpstr>Transformando a Escola de Engenharia de Lorena (EEL) para um clima em mudança – “EEL for a climate change”</vt:lpstr>
      <vt:lpstr>Apresentação do PowerPoint</vt:lpstr>
      <vt:lpstr>Plano de ação das atividades principais (5W2H) - Exemplo</vt:lpstr>
      <vt:lpstr>Triagem dos Resíduos Sólidos Domésticos da EEL</vt:lpstr>
      <vt:lpstr>Material reciclado obtido da Triagem da EEL –  Cooperativa dos catadores do município</vt:lpstr>
      <vt:lpstr>Apresentação do PowerPoint</vt:lpstr>
      <vt:lpstr>Quantificação da pegada de carbono            Cálculo das emissões CO2 associados ao RSD da EEL</vt:lpstr>
      <vt:lpstr>Ações de educação ambiental e Divulgação do projeto</vt:lpstr>
      <vt:lpstr>Ações de educação ambiental e Divulgação do projeto</vt:lpstr>
      <vt:lpstr>Apresentação do PowerPoint</vt:lpstr>
      <vt:lpstr>Apresentação do PowerPoint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</dc:title>
  <dc:creator>Erica</dc:creator>
  <cp:lastModifiedBy>Microsoft Office User</cp:lastModifiedBy>
  <cp:revision>258</cp:revision>
  <dcterms:modified xsi:type="dcterms:W3CDTF">2023-06-07T12:16:18Z</dcterms:modified>
</cp:coreProperties>
</file>