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85" r:id="rId3"/>
    <p:sldId id="306" r:id="rId4"/>
    <p:sldId id="300" r:id="rId5"/>
    <p:sldId id="284" r:id="rId6"/>
    <p:sldId id="297" r:id="rId7"/>
    <p:sldId id="302" r:id="rId8"/>
    <p:sldId id="303" r:id="rId9"/>
    <p:sldId id="308" r:id="rId10"/>
    <p:sldId id="287" r:id="rId11"/>
    <p:sldId id="290" r:id="rId12"/>
    <p:sldId id="291" r:id="rId13"/>
    <p:sldId id="289" r:id="rId14"/>
    <p:sldId id="273" r:id="rId15"/>
    <p:sldId id="256" r:id="rId16"/>
    <p:sldId id="298" r:id="rId17"/>
    <p:sldId id="305" r:id="rId18"/>
    <p:sldId id="304" r:id="rId19"/>
    <p:sldId id="299" r:id="rId20"/>
    <p:sldId id="309" r:id="rId21"/>
    <p:sldId id="3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p:cViewPr varScale="1">
        <p:scale>
          <a:sx n="114" d="100"/>
          <a:sy n="114" d="100"/>
        </p:scale>
        <p:origin x="4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739D-C909-4226-84CF-410A27BB85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0B890B-5C42-4540-91D5-556C36570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6C2FCC-6D5D-40EC-BC6F-5600EEAA4999}"/>
              </a:ext>
            </a:extLst>
          </p:cNvPr>
          <p:cNvSpPr>
            <a:spLocks noGrp="1"/>
          </p:cNvSpPr>
          <p:nvPr>
            <p:ph type="dt" sz="half" idx="10"/>
          </p:nvPr>
        </p:nvSpPr>
        <p:spPr/>
        <p:txBody>
          <a:bodyPr/>
          <a:lstStyle/>
          <a:p>
            <a:fld id="{DDA27F55-BBAF-45A5-9788-FE6E7AEF043C}" type="datetimeFigureOut">
              <a:rPr lang="en-GB" smtClean="0"/>
              <a:t>16/06/2023</a:t>
            </a:fld>
            <a:endParaRPr lang="en-GB"/>
          </a:p>
        </p:txBody>
      </p:sp>
      <p:sp>
        <p:nvSpPr>
          <p:cNvPr id="5" name="Footer Placeholder 4">
            <a:extLst>
              <a:ext uri="{FF2B5EF4-FFF2-40B4-BE49-F238E27FC236}">
                <a16:creationId xmlns:a16="http://schemas.microsoft.com/office/drawing/2014/main" id="{270B44B9-C711-4BBA-AB76-CC092CC1B6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D635D3-6AA2-4582-917F-F91B7CEE0C63}"/>
              </a:ext>
            </a:extLst>
          </p:cNvPr>
          <p:cNvSpPr>
            <a:spLocks noGrp="1"/>
          </p:cNvSpPr>
          <p:nvPr>
            <p:ph type="sldNum" sz="quarter" idx="12"/>
          </p:nvPr>
        </p:nvSpPr>
        <p:spPr/>
        <p:txBody>
          <a:bodyPr/>
          <a:lstStyle/>
          <a:p>
            <a:fld id="{DFB22839-3418-4A85-8E95-22019ED25A8B}" type="slidenum">
              <a:rPr lang="en-GB" smtClean="0"/>
              <a:t>‹nº›</a:t>
            </a:fld>
            <a:endParaRPr lang="en-GB"/>
          </a:p>
        </p:txBody>
      </p:sp>
    </p:spTree>
    <p:extLst>
      <p:ext uri="{BB962C8B-B14F-4D97-AF65-F5344CB8AC3E}">
        <p14:creationId xmlns:p14="http://schemas.microsoft.com/office/powerpoint/2010/main" val="1341253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A18D2-B155-4A89-BF66-BB56E05ABA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B52B8D-D053-4F09-BF18-69AE260B9E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082A6F-9020-4D07-8489-17508BF7CB03}"/>
              </a:ext>
            </a:extLst>
          </p:cNvPr>
          <p:cNvSpPr>
            <a:spLocks noGrp="1"/>
          </p:cNvSpPr>
          <p:nvPr>
            <p:ph type="dt" sz="half" idx="10"/>
          </p:nvPr>
        </p:nvSpPr>
        <p:spPr/>
        <p:txBody>
          <a:bodyPr/>
          <a:lstStyle/>
          <a:p>
            <a:fld id="{DDA27F55-BBAF-45A5-9788-FE6E7AEF043C}" type="datetimeFigureOut">
              <a:rPr lang="en-GB" smtClean="0"/>
              <a:t>16/06/2023</a:t>
            </a:fld>
            <a:endParaRPr lang="en-GB"/>
          </a:p>
        </p:txBody>
      </p:sp>
      <p:sp>
        <p:nvSpPr>
          <p:cNvPr id="5" name="Footer Placeholder 4">
            <a:extLst>
              <a:ext uri="{FF2B5EF4-FFF2-40B4-BE49-F238E27FC236}">
                <a16:creationId xmlns:a16="http://schemas.microsoft.com/office/drawing/2014/main" id="{D96ABE1D-147D-418A-9933-505A011461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405D3A-7EF1-4F7A-946B-E3B890FCA0BE}"/>
              </a:ext>
            </a:extLst>
          </p:cNvPr>
          <p:cNvSpPr>
            <a:spLocks noGrp="1"/>
          </p:cNvSpPr>
          <p:nvPr>
            <p:ph type="sldNum" sz="quarter" idx="12"/>
          </p:nvPr>
        </p:nvSpPr>
        <p:spPr/>
        <p:txBody>
          <a:bodyPr/>
          <a:lstStyle/>
          <a:p>
            <a:fld id="{DFB22839-3418-4A85-8E95-22019ED25A8B}" type="slidenum">
              <a:rPr lang="en-GB" smtClean="0"/>
              <a:t>‹nº›</a:t>
            </a:fld>
            <a:endParaRPr lang="en-GB"/>
          </a:p>
        </p:txBody>
      </p:sp>
    </p:spTree>
    <p:extLst>
      <p:ext uri="{BB962C8B-B14F-4D97-AF65-F5344CB8AC3E}">
        <p14:creationId xmlns:p14="http://schemas.microsoft.com/office/powerpoint/2010/main" val="413973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4832B7-741C-43C8-9F5A-60A0D1A2C2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FC292B-5A64-451E-B953-AFD7167976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0FE7EB-DF0E-4453-9D43-EE362A2966E8}"/>
              </a:ext>
            </a:extLst>
          </p:cNvPr>
          <p:cNvSpPr>
            <a:spLocks noGrp="1"/>
          </p:cNvSpPr>
          <p:nvPr>
            <p:ph type="dt" sz="half" idx="10"/>
          </p:nvPr>
        </p:nvSpPr>
        <p:spPr/>
        <p:txBody>
          <a:bodyPr/>
          <a:lstStyle/>
          <a:p>
            <a:fld id="{DDA27F55-BBAF-45A5-9788-FE6E7AEF043C}" type="datetimeFigureOut">
              <a:rPr lang="en-GB" smtClean="0"/>
              <a:t>16/06/2023</a:t>
            </a:fld>
            <a:endParaRPr lang="en-GB"/>
          </a:p>
        </p:txBody>
      </p:sp>
      <p:sp>
        <p:nvSpPr>
          <p:cNvPr id="5" name="Footer Placeholder 4">
            <a:extLst>
              <a:ext uri="{FF2B5EF4-FFF2-40B4-BE49-F238E27FC236}">
                <a16:creationId xmlns:a16="http://schemas.microsoft.com/office/drawing/2014/main" id="{0725B8E6-E63F-4ECC-9021-C7B936F138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4DF154-2DB9-41F1-88B4-C0640CF525D0}"/>
              </a:ext>
            </a:extLst>
          </p:cNvPr>
          <p:cNvSpPr>
            <a:spLocks noGrp="1"/>
          </p:cNvSpPr>
          <p:nvPr>
            <p:ph type="sldNum" sz="quarter" idx="12"/>
          </p:nvPr>
        </p:nvSpPr>
        <p:spPr/>
        <p:txBody>
          <a:bodyPr/>
          <a:lstStyle/>
          <a:p>
            <a:fld id="{DFB22839-3418-4A85-8E95-22019ED25A8B}" type="slidenum">
              <a:rPr lang="en-GB" smtClean="0"/>
              <a:t>‹nº›</a:t>
            </a:fld>
            <a:endParaRPr lang="en-GB"/>
          </a:p>
        </p:txBody>
      </p:sp>
    </p:spTree>
    <p:extLst>
      <p:ext uri="{BB962C8B-B14F-4D97-AF65-F5344CB8AC3E}">
        <p14:creationId xmlns:p14="http://schemas.microsoft.com/office/powerpoint/2010/main" val="1008699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90F6A29-42BE-431A-99CB-679858636D40}" type="datetimeFigureOut">
              <a:rPr lang="pt-BR" smtClean="0"/>
              <a:t>16/06/2023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13FCA3D-E3A2-4651-9B68-87507D77CEE8}" type="slidenum">
              <a:rPr lang="pt-BR" smtClean="0"/>
              <a:t>‹nº›</a:t>
            </a:fld>
            <a:endParaRPr lang="pt-BR"/>
          </a:p>
        </p:txBody>
      </p:sp>
    </p:spTree>
    <p:extLst>
      <p:ext uri="{BB962C8B-B14F-4D97-AF65-F5344CB8AC3E}">
        <p14:creationId xmlns:p14="http://schemas.microsoft.com/office/powerpoint/2010/main" val="230165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0EF4-158D-45A1-B825-EB82118961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C11D7D-0DC5-45A7-AA9D-CB56318A64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B3BCCF-AD9A-4031-BF92-FDC7F8105974}"/>
              </a:ext>
            </a:extLst>
          </p:cNvPr>
          <p:cNvSpPr>
            <a:spLocks noGrp="1"/>
          </p:cNvSpPr>
          <p:nvPr>
            <p:ph type="dt" sz="half" idx="10"/>
          </p:nvPr>
        </p:nvSpPr>
        <p:spPr/>
        <p:txBody>
          <a:bodyPr/>
          <a:lstStyle/>
          <a:p>
            <a:fld id="{DDA27F55-BBAF-45A5-9788-FE6E7AEF043C}" type="datetimeFigureOut">
              <a:rPr lang="en-GB" smtClean="0"/>
              <a:t>16/06/2023</a:t>
            </a:fld>
            <a:endParaRPr lang="en-GB"/>
          </a:p>
        </p:txBody>
      </p:sp>
      <p:sp>
        <p:nvSpPr>
          <p:cNvPr id="5" name="Footer Placeholder 4">
            <a:extLst>
              <a:ext uri="{FF2B5EF4-FFF2-40B4-BE49-F238E27FC236}">
                <a16:creationId xmlns:a16="http://schemas.microsoft.com/office/drawing/2014/main" id="{3BDDEEF8-4D8E-4F4D-965F-6CC26EDDCD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497C6F-3626-475A-9419-DCC44007801B}"/>
              </a:ext>
            </a:extLst>
          </p:cNvPr>
          <p:cNvSpPr>
            <a:spLocks noGrp="1"/>
          </p:cNvSpPr>
          <p:nvPr>
            <p:ph type="sldNum" sz="quarter" idx="12"/>
          </p:nvPr>
        </p:nvSpPr>
        <p:spPr/>
        <p:txBody>
          <a:bodyPr/>
          <a:lstStyle/>
          <a:p>
            <a:fld id="{DFB22839-3418-4A85-8E95-22019ED25A8B}" type="slidenum">
              <a:rPr lang="en-GB" smtClean="0"/>
              <a:t>‹nº›</a:t>
            </a:fld>
            <a:endParaRPr lang="en-GB"/>
          </a:p>
        </p:txBody>
      </p:sp>
    </p:spTree>
    <p:extLst>
      <p:ext uri="{BB962C8B-B14F-4D97-AF65-F5344CB8AC3E}">
        <p14:creationId xmlns:p14="http://schemas.microsoft.com/office/powerpoint/2010/main" val="1855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F7136-6196-4B78-A5FC-5982C53118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3477CA-CC32-4DFB-8036-8D88CA6953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BA78A1-1F2E-447C-B428-94A054E84695}"/>
              </a:ext>
            </a:extLst>
          </p:cNvPr>
          <p:cNvSpPr>
            <a:spLocks noGrp="1"/>
          </p:cNvSpPr>
          <p:nvPr>
            <p:ph type="dt" sz="half" idx="10"/>
          </p:nvPr>
        </p:nvSpPr>
        <p:spPr/>
        <p:txBody>
          <a:bodyPr/>
          <a:lstStyle/>
          <a:p>
            <a:fld id="{DDA27F55-BBAF-45A5-9788-FE6E7AEF043C}" type="datetimeFigureOut">
              <a:rPr lang="en-GB" smtClean="0"/>
              <a:t>16/06/2023</a:t>
            </a:fld>
            <a:endParaRPr lang="en-GB"/>
          </a:p>
        </p:txBody>
      </p:sp>
      <p:sp>
        <p:nvSpPr>
          <p:cNvPr id="5" name="Footer Placeholder 4">
            <a:extLst>
              <a:ext uri="{FF2B5EF4-FFF2-40B4-BE49-F238E27FC236}">
                <a16:creationId xmlns:a16="http://schemas.microsoft.com/office/drawing/2014/main" id="{5FF34AD8-84CD-4187-BD2B-DD1A7F7056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23854A-3881-49FE-ADB9-6083AFD2EBB6}"/>
              </a:ext>
            </a:extLst>
          </p:cNvPr>
          <p:cNvSpPr>
            <a:spLocks noGrp="1"/>
          </p:cNvSpPr>
          <p:nvPr>
            <p:ph type="sldNum" sz="quarter" idx="12"/>
          </p:nvPr>
        </p:nvSpPr>
        <p:spPr/>
        <p:txBody>
          <a:bodyPr/>
          <a:lstStyle/>
          <a:p>
            <a:fld id="{DFB22839-3418-4A85-8E95-22019ED25A8B}" type="slidenum">
              <a:rPr lang="en-GB" smtClean="0"/>
              <a:t>‹nº›</a:t>
            </a:fld>
            <a:endParaRPr lang="en-GB"/>
          </a:p>
        </p:txBody>
      </p:sp>
    </p:spTree>
    <p:extLst>
      <p:ext uri="{BB962C8B-B14F-4D97-AF65-F5344CB8AC3E}">
        <p14:creationId xmlns:p14="http://schemas.microsoft.com/office/powerpoint/2010/main" val="228541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D167-03C7-4664-B943-8E484DDD3E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CFADAE-315F-4040-BB1D-17955890CB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ADF94D-2CAE-4063-989D-5437FC39CD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51D6879-1679-45C2-BB13-10AA6B090BBB}"/>
              </a:ext>
            </a:extLst>
          </p:cNvPr>
          <p:cNvSpPr>
            <a:spLocks noGrp="1"/>
          </p:cNvSpPr>
          <p:nvPr>
            <p:ph type="dt" sz="half" idx="10"/>
          </p:nvPr>
        </p:nvSpPr>
        <p:spPr/>
        <p:txBody>
          <a:bodyPr/>
          <a:lstStyle/>
          <a:p>
            <a:fld id="{DDA27F55-BBAF-45A5-9788-FE6E7AEF043C}" type="datetimeFigureOut">
              <a:rPr lang="en-GB" smtClean="0"/>
              <a:t>16/06/2023</a:t>
            </a:fld>
            <a:endParaRPr lang="en-GB"/>
          </a:p>
        </p:txBody>
      </p:sp>
      <p:sp>
        <p:nvSpPr>
          <p:cNvPr id="6" name="Footer Placeholder 5">
            <a:extLst>
              <a:ext uri="{FF2B5EF4-FFF2-40B4-BE49-F238E27FC236}">
                <a16:creationId xmlns:a16="http://schemas.microsoft.com/office/drawing/2014/main" id="{A33A74EE-111D-4DF1-ADF9-A8B8CBB1BA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E9AC19-9D7A-4ECD-A2D4-3BD67B604C31}"/>
              </a:ext>
            </a:extLst>
          </p:cNvPr>
          <p:cNvSpPr>
            <a:spLocks noGrp="1"/>
          </p:cNvSpPr>
          <p:nvPr>
            <p:ph type="sldNum" sz="quarter" idx="12"/>
          </p:nvPr>
        </p:nvSpPr>
        <p:spPr/>
        <p:txBody>
          <a:bodyPr/>
          <a:lstStyle/>
          <a:p>
            <a:fld id="{DFB22839-3418-4A85-8E95-22019ED25A8B}" type="slidenum">
              <a:rPr lang="en-GB" smtClean="0"/>
              <a:t>‹nº›</a:t>
            </a:fld>
            <a:endParaRPr lang="en-GB"/>
          </a:p>
        </p:txBody>
      </p:sp>
    </p:spTree>
    <p:extLst>
      <p:ext uri="{BB962C8B-B14F-4D97-AF65-F5344CB8AC3E}">
        <p14:creationId xmlns:p14="http://schemas.microsoft.com/office/powerpoint/2010/main" val="1138536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38D4-D09F-4E24-B9A8-F6F2409BFC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7597BC-DF66-46CA-8EE6-79D2CACA10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C099B4-027C-46E1-9864-9E0D7DAFA5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EC9FCB-F939-43A2-8405-18D4CA6EC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F1B0FF-9A3D-4D7B-BF5C-5438CCF1FE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FD9996-A793-4D4D-9FA5-6BA80AC59AC1}"/>
              </a:ext>
            </a:extLst>
          </p:cNvPr>
          <p:cNvSpPr>
            <a:spLocks noGrp="1"/>
          </p:cNvSpPr>
          <p:nvPr>
            <p:ph type="dt" sz="half" idx="10"/>
          </p:nvPr>
        </p:nvSpPr>
        <p:spPr/>
        <p:txBody>
          <a:bodyPr/>
          <a:lstStyle/>
          <a:p>
            <a:fld id="{DDA27F55-BBAF-45A5-9788-FE6E7AEF043C}" type="datetimeFigureOut">
              <a:rPr lang="en-GB" smtClean="0"/>
              <a:t>16/06/2023</a:t>
            </a:fld>
            <a:endParaRPr lang="en-GB"/>
          </a:p>
        </p:txBody>
      </p:sp>
      <p:sp>
        <p:nvSpPr>
          <p:cNvPr id="8" name="Footer Placeholder 7">
            <a:extLst>
              <a:ext uri="{FF2B5EF4-FFF2-40B4-BE49-F238E27FC236}">
                <a16:creationId xmlns:a16="http://schemas.microsoft.com/office/drawing/2014/main" id="{879DCF35-0C5F-4C30-8BFE-B64E75F89B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3A6C486-544D-4170-AC58-35EEA9C077B8}"/>
              </a:ext>
            </a:extLst>
          </p:cNvPr>
          <p:cNvSpPr>
            <a:spLocks noGrp="1"/>
          </p:cNvSpPr>
          <p:nvPr>
            <p:ph type="sldNum" sz="quarter" idx="12"/>
          </p:nvPr>
        </p:nvSpPr>
        <p:spPr/>
        <p:txBody>
          <a:bodyPr/>
          <a:lstStyle/>
          <a:p>
            <a:fld id="{DFB22839-3418-4A85-8E95-22019ED25A8B}" type="slidenum">
              <a:rPr lang="en-GB" smtClean="0"/>
              <a:t>‹nº›</a:t>
            </a:fld>
            <a:endParaRPr lang="en-GB"/>
          </a:p>
        </p:txBody>
      </p:sp>
    </p:spTree>
    <p:extLst>
      <p:ext uri="{BB962C8B-B14F-4D97-AF65-F5344CB8AC3E}">
        <p14:creationId xmlns:p14="http://schemas.microsoft.com/office/powerpoint/2010/main" val="95086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1228-C134-415F-A749-C596E48124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66A942-54BD-4B0B-80D2-9600BF050B6E}"/>
              </a:ext>
            </a:extLst>
          </p:cNvPr>
          <p:cNvSpPr>
            <a:spLocks noGrp="1"/>
          </p:cNvSpPr>
          <p:nvPr>
            <p:ph type="dt" sz="half" idx="10"/>
          </p:nvPr>
        </p:nvSpPr>
        <p:spPr/>
        <p:txBody>
          <a:bodyPr/>
          <a:lstStyle/>
          <a:p>
            <a:fld id="{DDA27F55-BBAF-45A5-9788-FE6E7AEF043C}" type="datetimeFigureOut">
              <a:rPr lang="en-GB" smtClean="0"/>
              <a:t>16/06/2023</a:t>
            </a:fld>
            <a:endParaRPr lang="en-GB"/>
          </a:p>
        </p:txBody>
      </p:sp>
      <p:sp>
        <p:nvSpPr>
          <p:cNvPr id="4" name="Footer Placeholder 3">
            <a:extLst>
              <a:ext uri="{FF2B5EF4-FFF2-40B4-BE49-F238E27FC236}">
                <a16:creationId xmlns:a16="http://schemas.microsoft.com/office/drawing/2014/main" id="{B41C309D-5DA8-4640-80A1-B3050F08E1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C6C0FB-EAF8-49DD-9F07-94C3EC007F51}"/>
              </a:ext>
            </a:extLst>
          </p:cNvPr>
          <p:cNvSpPr>
            <a:spLocks noGrp="1"/>
          </p:cNvSpPr>
          <p:nvPr>
            <p:ph type="sldNum" sz="quarter" idx="12"/>
          </p:nvPr>
        </p:nvSpPr>
        <p:spPr/>
        <p:txBody>
          <a:bodyPr/>
          <a:lstStyle/>
          <a:p>
            <a:fld id="{DFB22839-3418-4A85-8E95-22019ED25A8B}" type="slidenum">
              <a:rPr lang="en-GB" smtClean="0"/>
              <a:t>‹nº›</a:t>
            </a:fld>
            <a:endParaRPr lang="en-GB"/>
          </a:p>
        </p:txBody>
      </p:sp>
    </p:spTree>
    <p:extLst>
      <p:ext uri="{BB962C8B-B14F-4D97-AF65-F5344CB8AC3E}">
        <p14:creationId xmlns:p14="http://schemas.microsoft.com/office/powerpoint/2010/main" val="49586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445FC1-5B2E-40E4-993E-8584D9F866A7}"/>
              </a:ext>
            </a:extLst>
          </p:cNvPr>
          <p:cNvSpPr>
            <a:spLocks noGrp="1"/>
          </p:cNvSpPr>
          <p:nvPr>
            <p:ph type="dt" sz="half" idx="10"/>
          </p:nvPr>
        </p:nvSpPr>
        <p:spPr/>
        <p:txBody>
          <a:bodyPr/>
          <a:lstStyle/>
          <a:p>
            <a:fld id="{DDA27F55-BBAF-45A5-9788-FE6E7AEF043C}" type="datetimeFigureOut">
              <a:rPr lang="en-GB" smtClean="0"/>
              <a:t>16/06/2023</a:t>
            </a:fld>
            <a:endParaRPr lang="en-GB"/>
          </a:p>
        </p:txBody>
      </p:sp>
      <p:sp>
        <p:nvSpPr>
          <p:cNvPr id="3" name="Footer Placeholder 2">
            <a:extLst>
              <a:ext uri="{FF2B5EF4-FFF2-40B4-BE49-F238E27FC236}">
                <a16:creationId xmlns:a16="http://schemas.microsoft.com/office/drawing/2014/main" id="{C5F5D1A1-DBA1-4059-BC1E-8B46F04B763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965394-C7D4-4B95-AEA0-7428B0FB79FD}"/>
              </a:ext>
            </a:extLst>
          </p:cNvPr>
          <p:cNvSpPr>
            <a:spLocks noGrp="1"/>
          </p:cNvSpPr>
          <p:nvPr>
            <p:ph type="sldNum" sz="quarter" idx="12"/>
          </p:nvPr>
        </p:nvSpPr>
        <p:spPr/>
        <p:txBody>
          <a:bodyPr/>
          <a:lstStyle/>
          <a:p>
            <a:fld id="{DFB22839-3418-4A85-8E95-22019ED25A8B}" type="slidenum">
              <a:rPr lang="en-GB" smtClean="0"/>
              <a:t>‹nº›</a:t>
            </a:fld>
            <a:endParaRPr lang="en-GB"/>
          </a:p>
        </p:txBody>
      </p:sp>
    </p:spTree>
    <p:extLst>
      <p:ext uri="{BB962C8B-B14F-4D97-AF65-F5344CB8AC3E}">
        <p14:creationId xmlns:p14="http://schemas.microsoft.com/office/powerpoint/2010/main" val="25246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A322-A5C4-48D5-A683-23F24639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5419BE-24A7-4CCA-BEC0-E116864896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AE1065-1DAB-47F2-958A-08090CDBF0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B4F8D4-79A3-4368-9676-722CDF3CA354}"/>
              </a:ext>
            </a:extLst>
          </p:cNvPr>
          <p:cNvSpPr>
            <a:spLocks noGrp="1"/>
          </p:cNvSpPr>
          <p:nvPr>
            <p:ph type="dt" sz="half" idx="10"/>
          </p:nvPr>
        </p:nvSpPr>
        <p:spPr/>
        <p:txBody>
          <a:bodyPr/>
          <a:lstStyle/>
          <a:p>
            <a:fld id="{DDA27F55-BBAF-45A5-9788-FE6E7AEF043C}" type="datetimeFigureOut">
              <a:rPr lang="en-GB" smtClean="0"/>
              <a:t>16/06/2023</a:t>
            </a:fld>
            <a:endParaRPr lang="en-GB"/>
          </a:p>
        </p:txBody>
      </p:sp>
      <p:sp>
        <p:nvSpPr>
          <p:cNvPr id="6" name="Footer Placeholder 5">
            <a:extLst>
              <a:ext uri="{FF2B5EF4-FFF2-40B4-BE49-F238E27FC236}">
                <a16:creationId xmlns:a16="http://schemas.microsoft.com/office/drawing/2014/main" id="{56A83541-AEA5-4CD8-B22F-ED4FF73212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0DCB54-179F-49BA-A299-F0F1DACC30EC}"/>
              </a:ext>
            </a:extLst>
          </p:cNvPr>
          <p:cNvSpPr>
            <a:spLocks noGrp="1"/>
          </p:cNvSpPr>
          <p:nvPr>
            <p:ph type="sldNum" sz="quarter" idx="12"/>
          </p:nvPr>
        </p:nvSpPr>
        <p:spPr/>
        <p:txBody>
          <a:bodyPr/>
          <a:lstStyle/>
          <a:p>
            <a:fld id="{DFB22839-3418-4A85-8E95-22019ED25A8B}" type="slidenum">
              <a:rPr lang="en-GB" smtClean="0"/>
              <a:t>‹nº›</a:t>
            </a:fld>
            <a:endParaRPr lang="en-GB"/>
          </a:p>
        </p:txBody>
      </p:sp>
    </p:spTree>
    <p:extLst>
      <p:ext uri="{BB962C8B-B14F-4D97-AF65-F5344CB8AC3E}">
        <p14:creationId xmlns:p14="http://schemas.microsoft.com/office/powerpoint/2010/main" val="195057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E29E-121E-4B33-BE3C-E3C831BEA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428AFC-D84A-4C92-B567-C37BDEF2F5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AA2961-40B5-4275-A809-C7CC3AC85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59E270-74D5-49DC-AC71-1866967487F5}"/>
              </a:ext>
            </a:extLst>
          </p:cNvPr>
          <p:cNvSpPr>
            <a:spLocks noGrp="1"/>
          </p:cNvSpPr>
          <p:nvPr>
            <p:ph type="dt" sz="half" idx="10"/>
          </p:nvPr>
        </p:nvSpPr>
        <p:spPr/>
        <p:txBody>
          <a:bodyPr/>
          <a:lstStyle/>
          <a:p>
            <a:fld id="{DDA27F55-BBAF-45A5-9788-FE6E7AEF043C}" type="datetimeFigureOut">
              <a:rPr lang="en-GB" smtClean="0"/>
              <a:t>16/06/2023</a:t>
            </a:fld>
            <a:endParaRPr lang="en-GB"/>
          </a:p>
        </p:txBody>
      </p:sp>
      <p:sp>
        <p:nvSpPr>
          <p:cNvPr id="6" name="Footer Placeholder 5">
            <a:extLst>
              <a:ext uri="{FF2B5EF4-FFF2-40B4-BE49-F238E27FC236}">
                <a16:creationId xmlns:a16="http://schemas.microsoft.com/office/drawing/2014/main" id="{C1CCD90E-CA09-4BEA-8A2F-ACA89B037E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224844-182D-4FAA-8EC6-19F56F8BE94F}"/>
              </a:ext>
            </a:extLst>
          </p:cNvPr>
          <p:cNvSpPr>
            <a:spLocks noGrp="1"/>
          </p:cNvSpPr>
          <p:nvPr>
            <p:ph type="sldNum" sz="quarter" idx="12"/>
          </p:nvPr>
        </p:nvSpPr>
        <p:spPr/>
        <p:txBody>
          <a:bodyPr/>
          <a:lstStyle/>
          <a:p>
            <a:fld id="{DFB22839-3418-4A85-8E95-22019ED25A8B}" type="slidenum">
              <a:rPr lang="en-GB" smtClean="0"/>
              <a:t>‹nº›</a:t>
            </a:fld>
            <a:endParaRPr lang="en-GB"/>
          </a:p>
        </p:txBody>
      </p:sp>
    </p:spTree>
    <p:extLst>
      <p:ext uri="{BB962C8B-B14F-4D97-AF65-F5344CB8AC3E}">
        <p14:creationId xmlns:p14="http://schemas.microsoft.com/office/powerpoint/2010/main" val="161757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A98C66-68E8-4AE1-AE60-A695B7622B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9ACD91-2B3F-4FF5-BC9B-5968371A03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65BC4A-642C-4A66-B305-E3C81A023D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27F55-BBAF-45A5-9788-FE6E7AEF043C}" type="datetimeFigureOut">
              <a:rPr lang="en-GB" smtClean="0"/>
              <a:t>16/06/2023</a:t>
            </a:fld>
            <a:endParaRPr lang="en-GB"/>
          </a:p>
        </p:txBody>
      </p:sp>
      <p:sp>
        <p:nvSpPr>
          <p:cNvPr id="5" name="Footer Placeholder 4">
            <a:extLst>
              <a:ext uri="{FF2B5EF4-FFF2-40B4-BE49-F238E27FC236}">
                <a16:creationId xmlns:a16="http://schemas.microsoft.com/office/drawing/2014/main" id="{D26917E4-5AE9-4763-A179-3ED490E9F9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91C2EB2-7ED6-4726-A102-1EB32C1DD9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22839-3418-4A85-8E95-22019ED25A8B}" type="slidenum">
              <a:rPr lang="en-GB" smtClean="0"/>
              <a:t>‹nº›</a:t>
            </a:fld>
            <a:endParaRPr lang="en-GB"/>
          </a:p>
        </p:txBody>
      </p:sp>
    </p:spTree>
    <p:extLst>
      <p:ext uri="{BB962C8B-B14F-4D97-AF65-F5344CB8AC3E}">
        <p14:creationId xmlns:p14="http://schemas.microsoft.com/office/powerpoint/2010/main" val="235413786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F6A29-42BE-431A-99CB-679858636D40}" type="datetimeFigureOut">
              <a:rPr lang="pt-BR" smtClean="0"/>
              <a:t>16/06/2023</a:t>
            </a:fld>
            <a:endParaRPr lang="pt-B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FCA3D-E3A2-4651-9B68-87507D77CEE8}" type="slidenum">
              <a:rPr lang="pt-BR" smtClean="0"/>
              <a:t>‹nº›</a:t>
            </a:fld>
            <a:endParaRPr lang="pt-BR"/>
          </a:p>
        </p:txBody>
      </p:sp>
    </p:spTree>
    <p:extLst>
      <p:ext uri="{BB962C8B-B14F-4D97-AF65-F5344CB8AC3E}">
        <p14:creationId xmlns:p14="http://schemas.microsoft.com/office/powerpoint/2010/main" val="1445409365"/>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id="{BA1CB1F8-66EB-65DB-3F4C-50C9108F5EB9}"/>
              </a:ext>
            </a:extLst>
          </p:cNvPr>
          <p:cNvPicPr>
            <a:picLocks noChangeAspect="1"/>
          </p:cNvPicPr>
          <p:nvPr/>
        </p:nvPicPr>
        <p:blipFill rotWithShape="1">
          <a:blip r:embed="rId2"/>
          <a:srcRect l="11774" r="41966" b="-2"/>
          <a:stretch/>
        </p:blipFill>
        <p:spPr>
          <a:xfrm>
            <a:off x="20" y="1"/>
            <a:ext cx="4752733" cy="6858000"/>
          </a:xfrm>
          <a:prstGeom prst="rect">
            <a:avLst/>
          </a:prstGeom>
        </p:spPr>
      </p:pic>
      <p:sp>
        <p:nvSpPr>
          <p:cNvPr id="77" name="Rectangle 76">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51E93-6EE3-1540-D3C1-3ED4A089E3B2}"/>
              </a:ext>
            </a:extLst>
          </p:cNvPr>
          <p:cNvSpPr>
            <a:spLocks noGrp="1"/>
          </p:cNvSpPr>
          <p:nvPr>
            <p:ph type="ctrTitle"/>
          </p:nvPr>
        </p:nvSpPr>
        <p:spPr>
          <a:xfrm>
            <a:off x="6262578" y="1259958"/>
            <a:ext cx="4253022" cy="3169802"/>
          </a:xfrm>
        </p:spPr>
        <p:txBody>
          <a:bodyPr vert="horz" lIns="91440" tIns="45720" rIns="91440" bIns="45720" rtlCol="0" anchor="b">
            <a:normAutofit/>
          </a:bodyPr>
          <a:lstStyle/>
          <a:p>
            <a:r>
              <a:rPr lang="en-US" sz="1800" b="1" kern="1200" dirty="0" err="1">
                <a:solidFill>
                  <a:srgbClr val="595959"/>
                </a:solidFill>
                <a:effectLst/>
                <a:latin typeface="+mj-lt"/>
                <a:ea typeface="+mj-ea"/>
                <a:cs typeface="+mj-cs"/>
              </a:rPr>
              <a:t>Transformando</a:t>
            </a:r>
            <a:r>
              <a:rPr lang="en-US" sz="1800" b="1" kern="1200" dirty="0">
                <a:solidFill>
                  <a:srgbClr val="595959"/>
                </a:solidFill>
                <a:effectLst/>
                <a:latin typeface="+mj-lt"/>
                <a:ea typeface="+mj-ea"/>
                <a:cs typeface="+mj-cs"/>
              </a:rPr>
              <a:t> </a:t>
            </a:r>
            <a:r>
              <a:rPr lang="en-US" sz="1800" b="1" kern="1200" dirty="0" err="1">
                <a:solidFill>
                  <a:srgbClr val="595959"/>
                </a:solidFill>
                <a:effectLst/>
                <a:latin typeface="+mj-lt"/>
                <a:ea typeface="+mj-ea"/>
                <a:cs typeface="+mj-cs"/>
              </a:rPr>
              <a:t>Universidades</a:t>
            </a:r>
            <a:r>
              <a:rPr lang="en-US" sz="1800" b="1" kern="1200" dirty="0">
                <a:solidFill>
                  <a:srgbClr val="595959"/>
                </a:solidFill>
                <a:effectLst/>
                <a:latin typeface="+mj-lt"/>
                <a:ea typeface="+mj-ea"/>
                <a:cs typeface="+mj-cs"/>
              </a:rPr>
              <a:t> para um </a:t>
            </a:r>
            <a:r>
              <a:rPr lang="en-US" sz="1800" b="1" kern="1200" dirty="0" err="1">
                <a:solidFill>
                  <a:srgbClr val="595959"/>
                </a:solidFill>
                <a:effectLst/>
                <a:latin typeface="+mj-lt"/>
                <a:ea typeface="+mj-ea"/>
                <a:cs typeface="+mj-cs"/>
              </a:rPr>
              <a:t>Clima</a:t>
            </a:r>
            <a:r>
              <a:rPr lang="en-US" sz="1800" b="1" kern="1200" dirty="0">
                <a:solidFill>
                  <a:srgbClr val="595959"/>
                </a:solidFill>
                <a:effectLst/>
                <a:latin typeface="+mj-lt"/>
                <a:ea typeface="+mj-ea"/>
                <a:cs typeface="+mj-cs"/>
              </a:rPr>
              <a:t> </a:t>
            </a:r>
            <a:r>
              <a:rPr lang="en-US" sz="1800" b="1" kern="1200" dirty="0" err="1">
                <a:solidFill>
                  <a:srgbClr val="595959"/>
                </a:solidFill>
                <a:effectLst/>
                <a:latin typeface="+mj-lt"/>
                <a:ea typeface="+mj-ea"/>
                <a:cs typeface="+mj-cs"/>
              </a:rPr>
              <a:t>em</a:t>
            </a:r>
            <a:r>
              <a:rPr lang="en-US" sz="1800" b="1" kern="1200" dirty="0">
                <a:solidFill>
                  <a:srgbClr val="595959"/>
                </a:solidFill>
                <a:effectLst/>
                <a:latin typeface="+mj-lt"/>
                <a:ea typeface="+mj-ea"/>
                <a:cs typeface="+mj-cs"/>
              </a:rPr>
              <a:t> </a:t>
            </a:r>
            <a:r>
              <a:rPr lang="en-US" sz="1800" b="1" kern="1200" dirty="0" err="1">
                <a:solidFill>
                  <a:srgbClr val="595959"/>
                </a:solidFill>
                <a:effectLst/>
                <a:latin typeface="+mj-lt"/>
                <a:ea typeface="+mj-ea"/>
                <a:cs typeface="+mj-cs"/>
              </a:rPr>
              <a:t>Mudança</a:t>
            </a:r>
            <a:r>
              <a:rPr lang="en-US" sz="1800" b="1" dirty="0">
                <a:solidFill>
                  <a:srgbClr val="595959"/>
                </a:solidFill>
              </a:rPr>
              <a:t>  - Climate U </a:t>
            </a:r>
            <a:br>
              <a:rPr lang="en-US" sz="1800" b="1" kern="1200" dirty="0">
                <a:solidFill>
                  <a:srgbClr val="595959"/>
                </a:solidFill>
                <a:effectLst/>
                <a:latin typeface="+mj-lt"/>
                <a:ea typeface="+mj-ea"/>
                <a:cs typeface="+mj-cs"/>
              </a:rPr>
            </a:br>
            <a:br>
              <a:rPr lang="en-US" sz="1800" b="1" kern="1200" dirty="0">
                <a:solidFill>
                  <a:srgbClr val="595959"/>
                </a:solidFill>
                <a:effectLst/>
                <a:latin typeface="+mj-lt"/>
                <a:ea typeface="+mj-ea"/>
                <a:cs typeface="+mj-cs"/>
              </a:rPr>
            </a:br>
            <a:br>
              <a:rPr lang="en-US" sz="1800" b="1" kern="1200" dirty="0">
                <a:solidFill>
                  <a:srgbClr val="595959"/>
                </a:solidFill>
                <a:effectLst/>
                <a:latin typeface="+mj-lt"/>
                <a:ea typeface="+mj-ea"/>
                <a:cs typeface="+mj-cs"/>
              </a:rPr>
            </a:br>
            <a:br>
              <a:rPr lang="en-US" sz="1800" b="1" kern="1200" dirty="0">
                <a:solidFill>
                  <a:srgbClr val="595959"/>
                </a:solidFill>
                <a:effectLst/>
                <a:latin typeface="+mj-lt"/>
                <a:ea typeface="+mj-ea"/>
                <a:cs typeface="+mj-cs"/>
              </a:rPr>
            </a:br>
            <a:r>
              <a:rPr lang="en-US" sz="1800" b="1" kern="1200" dirty="0" err="1">
                <a:solidFill>
                  <a:srgbClr val="595959"/>
                </a:solidFill>
                <a:effectLst/>
                <a:latin typeface="+mj-lt"/>
                <a:ea typeface="+mj-ea"/>
                <a:cs typeface="+mj-cs"/>
              </a:rPr>
              <a:t>Pesquisa-Ação</a:t>
            </a:r>
            <a:r>
              <a:rPr lang="en-US" sz="1800" b="1" kern="1200" dirty="0">
                <a:solidFill>
                  <a:srgbClr val="595959"/>
                </a:solidFill>
                <a:effectLst/>
                <a:latin typeface="+mj-lt"/>
                <a:ea typeface="+mj-ea"/>
                <a:cs typeface="+mj-cs"/>
              </a:rPr>
              <a:t> </a:t>
            </a:r>
            <a:r>
              <a:rPr lang="en-US" sz="1800" b="1" kern="1200" dirty="0" err="1">
                <a:solidFill>
                  <a:srgbClr val="595959"/>
                </a:solidFill>
                <a:effectLst/>
                <a:latin typeface="+mj-lt"/>
                <a:ea typeface="+mj-ea"/>
                <a:cs typeface="+mj-cs"/>
              </a:rPr>
              <a:t>Participativa</a:t>
            </a:r>
            <a:r>
              <a:rPr lang="en-US" sz="1800" b="1" kern="1200" dirty="0">
                <a:solidFill>
                  <a:srgbClr val="595959"/>
                </a:solidFill>
                <a:effectLst/>
                <a:latin typeface="+mj-lt"/>
                <a:ea typeface="+mj-ea"/>
                <a:cs typeface="+mj-cs"/>
              </a:rPr>
              <a:t>: </a:t>
            </a:r>
            <a:r>
              <a:rPr lang="en-US" sz="1800" b="1" kern="1200" dirty="0" err="1">
                <a:solidFill>
                  <a:srgbClr val="595959"/>
                </a:solidFill>
                <a:effectLst/>
                <a:latin typeface="+mj-lt"/>
                <a:ea typeface="+mj-ea"/>
                <a:cs typeface="+mj-cs"/>
              </a:rPr>
              <a:t>emergência</a:t>
            </a:r>
            <a:r>
              <a:rPr lang="en-US" sz="1800" b="1" kern="1200" dirty="0">
                <a:solidFill>
                  <a:srgbClr val="595959"/>
                </a:solidFill>
                <a:effectLst/>
                <a:latin typeface="+mj-lt"/>
                <a:ea typeface="+mj-ea"/>
                <a:cs typeface="+mj-cs"/>
              </a:rPr>
              <a:t> </a:t>
            </a:r>
            <a:r>
              <a:rPr lang="en-US" sz="1800" b="1" kern="1200" dirty="0" err="1">
                <a:solidFill>
                  <a:srgbClr val="595959"/>
                </a:solidFill>
                <a:effectLst/>
                <a:latin typeface="+mj-lt"/>
                <a:ea typeface="+mj-ea"/>
                <a:cs typeface="+mj-cs"/>
              </a:rPr>
              <a:t>climática</a:t>
            </a:r>
            <a:r>
              <a:rPr lang="en-US" sz="1800" b="1" kern="1200" dirty="0">
                <a:solidFill>
                  <a:srgbClr val="595959"/>
                </a:solidFill>
                <a:effectLst/>
                <a:latin typeface="+mj-lt"/>
                <a:ea typeface="+mj-ea"/>
                <a:cs typeface="+mj-cs"/>
              </a:rPr>
              <a:t> e </a:t>
            </a:r>
            <a:r>
              <a:rPr lang="en-US" sz="1800" b="1" kern="1200" dirty="0" err="1">
                <a:solidFill>
                  <a:srgbClr val="595959"/>
                </a:solidFill>
                <a:effectLst/>
                <a:latin typeface="+mj-lt"/>
                <a:ea typeface="+mj-ea"/>
                <a:cs typeface="+mj-cs"/>
              </a:rPr>
              <a:t>sua</a:t>
            </a:r>
            <a:r>
              <a:rPr lang="en-US" sz="1800" b="1" kern="1200" dirty="0">
                <a:solidFill>
                  <a:srgbClr val="595959"/>
                </a:solidFill>
                <a:effectLst/>
                <a:latin typeface="+mj-lt"/>
                <a:ea typeface="+mj-ea"/>
                <a:cs typeface="+mj-cs"/>
              </a:rPr>
              <a:t> </a:t>
            </a:r>
            <a:r>
              <a:rPr lang="en-US" sz="1800" b="1" kern="1200" dirty="0" err="1">
                <a:solidFill>
                  <a:srgbClr val="595959"/>
                </a:solidFill>
                <a:effectLst/>
                <a:latin typeface="+mj-lt"/>
                <a:ea typeface="+mj-ea"/>
                <a:cs typeface="+mj-cs"/>
              </a:rPr>
              <a:t>relação</a:t>
            </a:r>
            <a:r>
              <a:rPr lang="en-US" sz="1800" b="1" kern="1200" dirty="0">
                <a:solidFill>
                  <a:srgbClr val="595959"/>
                </a:solidFill>
                <a:effectLst/>
                <a:latin typeface="+mj-lt"/>
                <a:ea typeface="+mj-ea"/>
                <a:cs typeface="+mj-cs"/>
              </a:rPr>
              <a:t> com </a:t>
            </a:r>
            <a:r>
              <a:rPr lang="en-US" sz="1800" b="1" kern="1200" dirty="0" err="1">
                <a:solidFill>
                  <a:srgbClr val="595959"/>
                </a:solidFill>
                <a:effectLst/>
                <a:latin typeface="+mj-lt"/>
                <a:ea typeface="+mj-ea"/>
                <a:cs typeface="+mj-cs"/>
              </a:rPr>
              <a:t>educação</a:t>
            </a:r>
            <a:r>
              <a:rPr lang="en-US" sz="1800" b="1" kern="1200" dirty="0">
                <a:solidFill>
                  <a:srgbClr val="595959"/>
                </a:solidFill>
                <a:effectLst/>
                <a:latin typeface="+mj-lt"/>
                <a:ea typeface="+mj-ea"/>
                <a:cs typeface="+mj-cs"/>
              </a:rPr>
              <a:t>, </a:t>
            </a:r>
            <a:r>
              <a:rPr lang="en-US" sz="1800" b="1" kern="1200" dirty="0" err="1">
                <a:solidFill>
                  <a:srgbClr val="595959"/>
                </a:solidFill>
                <a:effectLst/>
                <a:latin typeface="+mj-lt"/>
                <a:ea typeface="+mj-ea"/>
                <a:cs typeface="+mj-cs"/>
              </a:rPr>
              <a:t>direito</a:t>
            </a:r>
            <a:r>
              <a:rPr lang="en-US" sz="1800" b="1" kern="1200" dirty="0">
                <a:solidFill>
                  <a:srgbClr val="595959"/>
                </a:solidFill>
                <a:effectLst/>
                <a:latin typeface="+mj-lt"/>
                <a:ea typeface="+mj-ea"/>
                <a:cs typeface="+mj-cs"/>
              </a:rPr>
              <a:t>, </a:t>
            </a:r>
            <a:r>
              <a:rPr lang="en-US" sz="1800" b="1" kern="1200" dirty="0" err="1">
                <a:solidFill>
                  <a:srgbClr val="595959"/>
                </a:solidFill>
                <a:effectLst/>
                <a:latin typeface="+mj-lt"/>
                <a:ea typeface="+mj-ea"/>
                <a:cs typeface="+mj-cs"/>
              </a:rPr>
              <a:t>saúde</a:t>
            </a:r>
            <a:r>
              <a:rPr lang="en-US" sz="1800" b="1" kern="1200" dirty="0">
                <a:solidFill>
                  <a:srgbClr val="595959"/>
                </a:solidFill>
                <a:effectLst/>
                <a:latin typeface="+mj-lt"/>
                <a:ea typeface="+mj-ea"/>
                <a:cs typeface="+mj-cs"/>
              </a:rPr>
              <a:t> </a:t>
            </a:r>
            <a:r>
              <a:rPr lang="en-US" sz="1800" b="1" kern="1200" dirty="0" err="1">
                <a:solidFill>
                  <a:srgbClr val="595959"/>
                </a:solidFill>
                <a:effectLst/>
                <a:latin typeface="+mj-lt"/>
                <a:ea typeface="+mj-ea"/>
                <a:cs typeface="+mj-cs"/>
              </a:rPr>
              <a:t>pública</a:t>
            </a:r>
            <a:r>
              <a:rPr lang="en-US" sz="1800" b="1" kern="1200" dirty="0">
                <a:solidFill>
                  <a:srgbClr val="595959"/>
                </a:solidFill>
                <a:effectLst/>
                <a:latin typeface="+mj-lt"/>
                <a:ea typeface="+mj-ea"/>
                <a:cs typeface="+mj-cs"/>
              </a:rPr>
              <a:t> e </a:t>
            </a:r>
            <a:r>
              <a:rPr lang="en-US" sz="1800" b="1" kern="1200" dirty="0" err="1">
                <a:solidFill>
                  <a:srgbClr val="595959"/>
                </a:solidFill>
                <a:effectLst/>
                <a:latin typeface="+mj-lt"/>
                <a:ea typeface="+mj-ea"/>
                <a:cs typeface="+mj-cs"/>
              </a:rPr>
              <a:t>meio</a:t>
            </a:r>
            <a:r>
              <a:rPr lang="en-US" sz="1800" b="1" kern="1200" dirty="0">
                <a:solidFill>
                  <a:srgbClr val="595959"/>
                </a:solidFill>
                <a:effectLst/>
                <a:latin typeface="+mj-lt"/>
                <a:ea typeface="+mj-ea"/>
                <a:cs typeface="+mj-cs"/>
              </a:rPr>
              <a:t> </a:t>
            </a:r>
            <a:r>
              <a:rPr lang="en-US" sz="1800" b="1" kern="1200" dirty="0" err="1">
                <a:solidFill>
                  <a:srgbClr val="595959"/>
                </a:solidFill>
                <a:effectLst/>
                <a:latin typeface="+mj-lt"/>
                <a:ea typeface="+mj-ea"/>
                <a:cs typeface="+mj-cs"/>
              </a:rPr>
              <a:t>ambiente</a:t>
            </a:r>
            <a:br>
              <a:rPr lang="en-US" sz="1800" b="1" kern="1200" dirty="0">
                <a:solidFill>
                  <a:srgbClr val="595959"/>
                </a:solidFill>
                <a:effectLst/>
                <a:latin typeface="+mj-lt"/>
                <a:ea typeface="+mj-ea"/>
                <a:cs typeface="+mj-cs"/>
              </a:rPr>
            </a:br>
            <a:endParaRPr lang="en-US" sz="1800" b="1" kern="1200" dirty="0">
              <a:solidFill>
                <a:srgbClr val="595959"/>
              </a:solidFill>
              <a:latin typeface="+mj-lt"/>
              <a:ea typeface="+mj-ea"/>
              <a:cs typeface="+mj-cs"/>
            </a:endParaRPr>
          </a:p>
        </p:txBody>
      </p:sp>
      <p:sp>
        <p:nvSpPr>
          <p:cNvPr id="3" name="Subtitle 2">
            <a:extLst>
              <a:ext uri="{FF2B5EF4-FFF2-40B4-BE49-F238E27FC236}">
                <a16:creationId xmlns:a16="http://schemas.microsoft.com/office/drawing/2014/main" id="{1E9ED47F-DD5C-B465-E02F-27541DD911C5}"/>
              </a:ext>
            </a:extLst>
          </p:cNvPr>
          <p:cNvSpPr>
            <a:spLocks noGrp="1"/>
          </p:cNvSpPr>
          <p:nvPr>
            <p:ph type="subTitle" idx="1"/>
          </p:nvPr>
        </p:nvSpPr>
        <p:spPr>
          <a:xfrm>
            <a:off x="6326372" y="4062038"/>
            <a:ext cx="4189228" cy="1463284"/>
          </a:xfrm>
        </p:spPr>
        <p:txBody>
          <a:bodyPr vert="horz" lIns="91440" tIns="45720" rIns="91440" bIns="45720" rtlCol="0" anchor="t">
            <a:normAutofit/>
          </a:bodyPr>
          <a:lstStyle/>
          <a:p>
            <a:endParaRPr lang="en-US" sz="1400" b="1">
              <a:solidFill>
                <a:srgbClr val="595959"/>
              </a:solidFill>
            </a:endParaRPr>
          </a:p>
          <a:p>
            <a:endParaRPr lang="en-US" sz="1400" b="1">
              <a:solidFill>
                <a:srgbClr val="595959"/>
              </a:solidFill>
              <a:effectLst/>
            </a:endParaRPr>
          </a:p>
        </p:txBody>
      </p:sp>
    </p:spTree>
    <p:extLst>
      <p:ext uri="{BB962C8B-B14F-4D97-AF65-F5344CB8AC3E}">
        <p14:creationId xmlns:p14="http://schemas.microsoft.com/office/powerpoint/2010/main" val="3341436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CFDEFB-83A4-A956-DED6-7E0ABE0FB68D}"/>
              </a:ext>
            </a:extLst>
          </p:cNvPr>
          <p:cNvSpPr>
            <a:spLocks noGrp="1"/>
          </p:cNvSpPr>
          <p:nvPr>
            <p:ph type="title"/>
          </p:nvPr>
        </p:nvSpPr>
        <p:spPr>
          <a:xfrm>
            <a:off x="686834" y="1153572"/>
            <a:ext cx="3200400" cy="4461163"/>
          </a:xfrm>
        </p:spPr>
        <p:txBody>
          <a:bodyPr>
            <a:normAutofit/>
          </a:bodyPr>
          <a:lstStyle/>
          <a:p>
            <a:pPr>
              <a:lnSpc>
                <a:spcPct val="90000"/>
              </a:lnSpc>
            </a:pPr>
            <a:r>
              <a:rPr lang="pt-BR" sz="3700" b="1" dirty="0">
                <a:solidFill>
                  <a:srgbClr val="FFFFFF"/>
                </a:solidFill>
                <a:effectLst/>
                <a:latin typeface="Times New Roman" panose="02020603050405020304" pitchFamily="18" charset="0"/>
                <a:ea typeface="Times New Roman" panose="02020603050405020304" pitchFamily="18" charset="0"/>
              </a:rPr>
              <a:t>Resistências das mulheres do campo, das águas e das florestas frente às mudanças climáticas </a:t>
            </a:r>
            <a:endParaRPr lang="pt-BR"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94F685-2E9E-386D-C156-7516D9D63EA9}"/>
              </a:ext>
            </a:extLst>
          </p:cNvPr>
          <p:cNvSpPr>
            <a:spLocks noGrp="1"/>
          </p:cNvSpPr>
          <p:nvPr>
            <p:ph idx="1"/>
          </p:nvPr>
        </p:nvSpPr>
        <p:spPr>
          <a:xfrm>
            <a:off x="4447308" y="591344"/>
            <a:ext cx="7554192" cy="5585619"/>
          </a:xfrm>
        </p:spPr>
        <p:txBody>
          <a:bodyPr anchor="ctr">
            <a:normAutofit/>
          </a:bodyPr>
          <a:lstStyle/>
          <a:p>
            <a:r>
              <a:rPr lang="pt-BR" sz="2400" dirty="0">
                <a:latin typeface="Aharoni" panose="02010803020104030203" pitchFamily="2" charset="-79"/>
                <a:ea typeface="Times New Roman" panose="02020603050405020304" pitchFamily="18" charset="0"/>
                <a:cs typeface="Aharoni" panose="02010803020104030203" pitchFamily="2" charset="-79"/>
              </a:rPr>
              <a:t>Coloca-se a </a:t>
            </a:r>
            <a:r>
              <a:rPr lang="pt-BR" sz="2400" dirty="0">
                <a:effectLst/>
                <a:latin typeface="Aharoni" panose="02010803020104030203" pitchFamily="2" charset="-79"/>
                <a:ea typeface="Times New Roman" panose="02020603050405020304" pitchFamily="18" charset="0"/>
                <a:cs typeface="Aharoni" panose="02010803020104030203" pitchFamily="2" charset="-79"/>
              </a:rPr>
              <a:t>necessidade de uma </a:t>
            </a:r>
            <a:r>
              <a:rPr lang="pt-BR" sz="24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justiça climática e de políticas ambientais que considerem os povos originários na agenda climática. </a:t>
            </a:r>
          </a:p>
          <a:p>
            <a:pPr marL="0" indent="0">
              <a:buNone/>
            </a:pPr>
            <a:endParaRPr lang="pt-BR" sz="2400" dirty="0">
              <a:effectLst/>
              <a:latin typeface="Aharoni" panose="02010803020104030203" pitchFamily="2" charset="-79"/>
              <a:ea typeface="Times New Roman" panose="02020603050405020304" pitchFamily="18" charset="0"/>
              <a:cs typeface="Aharoni" panose="02010803020104030203" pitchFamily="2" charset="-79"/>
            </a:endParaRPr>
          </a:p>
          <a:p>
            <a:r>
              <a:rPr lang="pt-BR" sz="2400" dirty="0">
                <a:latin typeface="Aharoni" panose="02010803020104030203" pitchFamily="2" charset="-79"/>
                <a:ea typeface="Times New Roman" panose="02020603050405020304" pitchFamily="18" charset="0"/>
                <a:cs typeface="Aharoni" panose="02010803020104030203" pitchFamily="2" charset="-79"/>
              </a:rPr>
              <a:t>A preservação do território, da casa comum, como um  compromisso de todos e não só dos povos originários.  </a:t>
            </a:r>
            <a:endParaRPr lang="pt-BR" sz="2400" dirty="0">
              <a:effectLst/>
              <a:latin typeface="Aharoni" panose="02010803020104030203" pitchFamily="2" charset="-79"/>
              <a:ea typeface="Times New Roman" panose="02020603050405020304" pitchFamily="18" charset="0"/>
              <a:cs typeface="Aharoni" panose="02010803020104030203" pitchFamily="2" charset="-79"/>
            </a:endParaRPr>
          </a:p>
          <a:p>
            <a:endParaRPr lang="pt-BR"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54912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CFDEFB-83A4-A956-DED6-7E0ABE0FB68D}"/>
              </a:ext>
            </a:extLst>
          </p:cNvPr>
          <p:cNvSpPr>
            <a:spLocks noGrp="1"/>
          </p:cNvSpPr>
          <p:nvPr>
            <p:ph type="title"/>
          </p:nvPr>
        </p:nvSpPr>
        <p:spPr>
          <a:xfrm>
            <a:off x="686834" y="1153572"/>
            <a:ext cx="3200400" cy="4461163"/>
          </a:xfrm>
        </p:spPr>
        <p:txBody>
          <a:bodyPr>
            <a:normAutofit/>
          </a:bodyPr>
          <a:lstStyle/>
          <a:p>
            <a:pPr>
              <a:lnSpc>
                <a:spcPct val="90000"/>
              </a:lnSpc>
            </a:pPr>
            <a:r>
              <a:rPr lang="pt-BR" sz="3700" b="1" dirty="0">
                <a:solidFill>
                  <a:srgbClr val="FFFFFF"/>
                </a:solidFill>
                <a:effectLst/>
                <a:latin typeface="Times New Roman" panose="02020603050405020304" pitchFamily="18" charset="0"/>
                <a:ea typeface="Times New Roman" panose="02020603050405020304" pitchFamily="18" charset="0"/>
              </a:rPr>
              <a:t>Resistências das mulheres do campo, das águas e das florestas frente às mudanças climáticas </a:t>
            </a:r>
            <a:endParaRPr lang="pt-BR"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94F685-2E9E-386D-C156-7516D9D63EA9}"/>
              </a:ext>
            </a:extLst>
          </p:cNvPr>
          <p:cNvSpPr>
            <a:spLocks noGrp="1"/>
          </p:cNvSpPr>
          <p:nvPr>
            <p:ph idx="1"/>
          </p:nvPr>
        </p:nvSpPr>
        <p:spPr>
          <a:xfrm>
            <a:off x="4167272" y="591344"/>
            <a:ext cx="7710403" cy="5585619"/>
          </a:xfrm>
        </p:spPr>
        <p:txBody>
          <a:bodyPr anchor="ctr">
            <a:normAutofit/>
          </a:bodyPr>
          <a:lstStyle/>
          <a:p>
            <a:r>
              <a:rPr lang="pt-BR" sz="1800" dirty="0">
                <a:effectLst/>
                <a:latin typeface="Aharoni" panose="02010803020104030203" pitchFamily="2" charset="-79"/>
                <a:ea typeface="Times New Roman" panose="02020603050405020304" pitchFamily="18" charset="0"/>
                <a:cs typeface="Aharoni" panose="02010803020104030203" pitchFamily="2" charset="-79"/>
              </a:rPr>
              <a:t>Os conhecimentos produzidos pelos povos tradicionais dos campos, das águas e das florestas </a:t>
            </a:r>
            <a:r>
              <a:rPr lang="pt-BR" sz="18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partem de epistemologias e ontologias muito distintas da  epistemologia  e ontologia  eurocentrada</a:t>
            </a:r>
            <a:r>
              <a:rPr lang="pt-BR" sz="1800" dirty="0">
                <a:effectLst/>
                <a:latin typeface="Aharoni" panose="02010803020104030203" pitchFamily="2" charset="-79"/>
                <a:ea typeface="Times New Roman" panose="02020603050405020304" pitchFamily="18" charset="0"/>
                <a:cs typeface="Aharoni" panose="02010803020104030203" pitchFamily="2" charset="-79"/>
              </a:rPr>
              <a:t>, baseada em conhecimentos sistematizados por critérios colonizadores e civilizatórios. </a:t>
            </a:r>
          </a:p>
          <a:p>
            <a:pPr marL="0" indent="0">
              <a:buNone/>
            </a:pPr>
            <a:endParaRPr lang="pt-BR" sz="1800" dirty="0">
              <a:effectLst/>
              <a:latin typeface="Aharoni" panose="02010803020104030203" pitchFamily="2" charset="-79"/>
              <a:ea typeface="Times New Roman" panose="02020603050405020304" pitchFamily="18" charset="0"/>
              <a:cs typeface="Aharoni" panose="02010803020104030203" pitchFamily="2" charset="-79"/>
            </a:endParaRPr>
          </a:p>
          <a:p>
            <a:r>
              <a:rPr lang="pt-BR" sz="1800" dirty="0">
                <a:effectLst/>
                <a:latin typeface="Aharoni" panose="02010803020104030203" pitchFamily="2" charset="-79"/>
                <a:ea typeface="Times New Roman" panose="02020603050405020304" pitchFamily="18" charset="0"/>
                <a:cs typeface="Aharoni" panose="02010803020104030203" pitchFamily="2" charset="-79"/>
              </a:rPr>
              <a:t>Esse conjunto de conhecimentos constroem parte da base imaterial das populações tradicionais. </a:t>
            </a:r>
            <a:endParaRPr lang="pt-BR"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4495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CFDEFB-83A4-A956-DED6-7E0ABE0FB68D}"/>
              </a:ext>
            </a:extLst>
          </p:cNvPr>
          <p:cNvSpPr>
            <a:spLocks noGrp="1"/>
          </p:cNvSpPr>
          <p:nvPr>
            <p:ph type="title"/>
          </p:nvPr>
        </p:nvSpPr>
        <p:spPr>
          <a:xfrm>
            <a:off x="686834" y="1153572"/>
            <a:ext cx="3200400" cy="4461163"/>
          </a:xfrm>
        </p:spPr>
        <p:txBody>
          <a:bodyPr>
            <a:normAutofit/>
          </a:bodyPr>
          <a:lstStyle/>
          <a:p>
            <a:pPr>
              <a:lnSpc>
                <a:spcPct val="90000"/>
              </a:lnSpc>
            </a:pPr>
            <a:r>
              <a:rPr lang="pt-BR" sz="3700" b="1" dirty="0">
                <a:solidFill>
                  <a:srgbClr val="FFFFFF"/>
                </a:solidFill>
                <a:effectLst/>
                <a:latin typeface="Times New Roman" panose="02020603050405020304" pitchFamily="18" charset="0"/>
                <a:ea typeface="Times New Roman" panose="02020603050405020304" pitchFamily="18" charset="0"/>
              </a:rPr>
              <a:t>Resistências das mulheres do campo, das águas e das florestas frente às mudanças climáticas </a:t>
            </a:r>
            <a:endParaRPr lang="pt-BR"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94F685-2E9E-386D-C156-7516D9D63EA9}"/>
              </a:ext>
            </a:extLst>
          </p:cNvPr>
          <p:cNvSpPr>
            <a:spLocks noGrp="1"/>
          </p:cNvSpPr>
          <p:nvPr>
            <p:ph idx="1"/>
          </p:nvPr>
        </p:nvSpPr>
        <p:spPr>
          <a:xfrm>
            <a:off x="4286250" y="591344"/>
            <a:ext cx="7591425" cy="5585619"/>
          </a:xfrm>
        </p:spPr>
        <p:txBody>
          <a:bodyPr anchor="ctr">
            <a:normAutofit/>
          </a:bodyPr>
          <a:lstStyle/>
          <a:p>
            <a:r>
              <a:rPr lang="pt-BR" sz="20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Há uma forte crítica ao modelo da monocultura e aos impactos que tem gerado, fortalecendo a crise climática. </a:t>
            </a:r>
          </a:p>
          <a:p>
            <a:pPr marL="0" indent="0">
              <a:buNone/>
            </a:pPr>
            <a:endParaRPr lang="pt-BR" sz="20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endParaRPr>
          </a:p>
          <a:p>
            <a:r>
              <a:rPr lang="pt-BR" sz="2000" b="1" dirty="0">
                <a:latin typeface="Aharoni" panose="02010803020104030203" pitchFamily="2" charset="-79"/>
                <a:ea typeface="Times New Roman" panose="02020603050405020304" pitchFamily="18" charset="0"/>
                <a:cs typeface="Aharoni" panose="02010803020104030203" pitchFamily="2" charset="-79"/>
              </a:rPr>
              <a:t>As mulheres afirmam serem as mais afetadas </a:t>
            </a:r>
            <a:r>
              <a:rPr lang="pt-BR" sz="2000" b="1" dirty="0">
                <a:effectLst/>
                <a:latin typeface="Aharoni" panose="02010803020104030203" pitchFamily="2" charset="-79"/>
                <a:ea typeface="Times New Roman" panose="02020603050405020304" pitchFamily="18" charset="0"/>
                <a:cs typeface="Aharoni" panose="02010803020104030203" pitchFamily="2" charset="-79"/>
              </a:rPr>
              <a:t>pelos impactos climáticos sobre a produção das famílias e comunidades (impacta a autonomia financeira). </a:t>
            </a:r>
          </a:p>
          <a:p>
            <a:pPr marL="0" indent="0">
              <a:buNone/>
            </a:pPr>
            <a:endParaRPr lang="pt-BR" sz="2000" b="1" dirty="0">
              <a:effectLst/>
              <a:latin typeface="Aharoni" panose="02010803020104030203" pitchFamily="2" charset="-79"/>
              <a:ea typeface="Times New Roman" panose="02020603050405020304" pitchFamily="18" charset="0"/>
              <a:cs typeface="Aharoni" panose="02010803020104030203" pitchFamily="2" charset="-79"/>
            </a:endParaRPr>
          </a:p>
          <a:p>
            <a:r>
              <a:rPr lang="pt-BR" sz="2000" b="1" dirty="0">
                <a:latin typeface="Aharoni" panose="02010803020104030203" pitchFamily="2" charset="-79"/>
                <a:ea typeface="Times New Roman" panose="02020603050405020304" pitchFamily="18" charset="0"/>
                <a:cs typeface="Aharoni" panose="02010803020104030203" pitchFamily="2" charset="-79"/>
              </a:rPr>
              <a:t>São elas que </a:t>
            </a:r>
            <a:r>
              <a:rPr lang="pt-BR" sz="2000" b="1" dirty="0">
                <a:effectLst/>
                <a:latin typeface="Aharoni" panose="02010803020104030203" pitchFamily="2" charset="-79"/>
                <a:ea typeface="Times New Roman" panose="02020603050405020304" pitchFamily="18" charset="0"/>
                <a:cs typeface="Aharoni" panose="02010803020104030203" pitchFamily="2" charset="-79"/>
              </a:rPr>
              <a:t>têm pensado em alternativas para diminuir os impactos que vão desde a cobertura vegetal, controle de pragas e doenças, campanhas contra agrotóxicos, receitas de fertilizantes, tudo relacionado à agroecologia. </a:t>
            </a:r>
          </a:p>
        </p:txBody>
      </p:sp>
    </p:spTree>
    <p:extLst>
      <p:ext uri="{BB962C8B-B14F-4D97-AF65-F5344CB8AC3E}">
        <p14:creationId xmlns:p14="http://schemas.microsoft.com/office/powerpoint/2010/main" val="609645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81" name="Rectangle 6168">
            <a:extLst>
              <a:ext uri="{FF2B5EF4-FFF2-40B4-BE49-F238E27FC236}">
                <a16:creationId xmlns:a16="http://schemas.microsoft.com/office/drawing/2014/main" id="{0AAD52C3-F510-4AD2-8B1D-7D8A574B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ítulo 1"/>
          <p:cNvSpPr>
            <a:spLocks noGrp="1"/>
          </p:cNvSpPr>
          <p:nvPr>
            <p:ph type="title"/>
          </p:nvPr>
        </p:nvSpPr>
        <p:spPr>
          <a:xfrm>
            <a:off x="386081" y="4451009"/>
            <a:ext cx="5623416" cy="1659925"/>
          </a:xfrm>
        </p:spPr>
        <p:txBody>
          <a:bodyPr vert="horz" lIns="91440" tIns="45720" rIns="91440" bIns="45720" rtlCol="0">
            <a:normAutofit/>
          </a:bodyPr>
          <a:lstStyle/>
          <a:p>
            <a:pPr>
              <a:lnSpc>
                <a:spcPct val="90000"/>
              </a:lnSpc>
            </a:pPr>
            <a:r>
              <a:rPr lang="en-US" altLang="en-US" sz="2800" kern="1200" dirty="0">
                <a:latin typeface="+mj-lt"/>
                <a:ea typeface="+mj-ea"/>
                <a:cs typeface="+mj-cs"/>
              </a:rPr>
              <a:t>A </a:t>
            </a:r>
            <a:r>
              <a:rPr lang="en-US" altLang="en-US" sz="2800" kern="1200" dirty="0" err="1">
                <a:latin typeface="+mj-lt"/>
                <a:ea typeface="+mj-ea"/>
                <a:cs typeface="+mj-cs"/>
              </a:rPr>
              <a:t>agroecologia</a:t>
            </a:r>
            <a:r>
              <a:rPr lang="en-US" altLang="en-US" sz="2800" kern="1200" dirty="0">
                <a:latin typeface="+mj-lt"/>
                <a:ea typeface="+mj-ea"/>
                <a:cs typeface="+mj-cs"/>
              </a:rPr>
              <a:t> </a:t>
            </a:r>
            <a:r>
              <a:rPr lang="en-US" altLang="en-US" sz="2800" kern="1200" dirty="0" err="1">
                <a:latin typeface="+mj-lt"/>
                <a:ea typeface="+mj-ea"/>
                <a:cs typeface="+mj-cs"/>
              </a:rPr>
              <a:t>como</a:t>
            </a:r>
            <a:r>
              <a:rPr lang="en-US" altLang="en-US" sz="2800" kern="1200" dirty="0">
                <a:latin typeface="+mj-lt"/>
                <a:ea typeface="+mj-ea"/>
                <a:cs typeface="+mj-cs"/>
              </a:rPr>
              <a:t> </a:t>
            </a:r>
            <a:r>
              <a:rPr lang="en-US" altLang="en-US" sz="2800" kern="1200" dirty="0" err="1">
                <a:latin typeface="+mj-lt"/>
                <a:ea typeface="+mj-ea"/>
                <a:cs typeface="+mj-cs"/>
              </a:rPr>
              <a:t>estratégia</a:t>
            </a:r>
            <a:r>
              <a:rPr lang="en-US" altLang="en-US" sz="2800" kern="1200" dirty="0">
                <a:latin typeface="+mj-lt"/>
                <a:ea typeface="+mj-ea"/>
                <a:cs typeface="+mj-cs"/>
              </a:rPr>
              <a:t> de </a:t>
            </a:r>
            <a:r>
              <a:rPr lang="en-US" altLang="en-US" sz="2800" kern="1200" dirty="0" err="1">
                <a:latin typeface="+mj-lt"/>
                <a:ea typeface="+mj-ea"/>
                <a:cs typeface="+mj-cs"/>
              </a:rPr>
              <a:t>resistência</a:t>
            </a:r>
            <a:r>
              <a:rPr lang="en-US" altLang="en-US" sz="2800" kern="1200" dirty="0">
                <a:latin typeface="+mj-lt"/>
                <a:ea typeface="+mj-ea"/>
                <a:cs typeface="+mj-cs"/>
              </a:rPr>
              <a:t> </a:t>
            </a:r>
            <a:r>
              <a:rPr lang="en-US" altLang="en-US" sz="2800" kern="1200" dirty="0" err="1">
                <a:latin typeface="+mj-lt"/>
                <a:ea typeface="+mj-ea"/>
                <a:cs typeface="+mj-cs"/>
              </a:rPr>
              <a:t>frente</a:t>
            </a:r>
            <a:r>
              <a:rPr lang="en-US" altLang="en-US" sz="2800" kern="1200" dirty="0">
                <a:latin typeface="+mj-lt"/>
                <a:ea typeface="+mj-ea"/>
                <a:cs typeface="+mj-cs"/>
              </a:rPr>
              <a:t> à </a:t>
            </a:r>
            <a:r>
              <a:rPr lang="en-US" altLang="en-US" sz="2800" kern="1200" dirty="0" err="1">
                <a:latin typeface="+mj-lt"/>
                <a:ea typeface="+mj-ea"/>
                <a:cs typeface="+mj-cs"/>
              </a:rPr>
              <a:t>questão</a:t>
            </a:r>
            <a:r>
              <a:rPr lang="en-US" altLang="en-US" sz="2800" kern="1200" dirty="0">
                <a:latin typeface="+mj-lt"/>
                <a:ea typeface="+mj-ea"/>
                <a:cs typeface="+mj-cs"/>
              </a:rPr>
              <a:t> </a:t>
            </a:r>
            <a:r>
              <a:rPr lang="en-US" altLang="en-US" sz="2800" kern="1200" dirty="0" err="1">
                <a:latin typeface="+mj-lt"/>
                <a:ea typeface="+mj-ea"/>
                <a:cs typeface="+mj-cs"/>
              </a:rPr>
              <a:t>climática</a:t>
            </a:r>
            <a:br>
              <a:rPr lang="en-US" altLang="en-US" sz="2800" kern="1200" dirty="0">
                <a:latin typeface="+mj-lt"/>
                <a:ea typeface="+mj-ea"/>
                <a:cs typeface="+mj-cs"/>
              </a:rPr>
            </a:br>
            <a:endParaRPr lang="en-US" altLang="en-US" sz="2800" kern="1200" dirty="0">
              <a:latin typeface="+mj-lt"/>
              <a:ea typeface="+mj-ea"/>
              <a:cs typeface="+mj-cs"/>
            </a:endParaRPr>
          </a:p>
        </p:txBody>
      </p:sp>
      <p:pic>
        <p:nvPicPr>
          <p:cNvPr id="6148" name="Picture 2" descr="A group of people working in a garden&#10;&#10;Description automatically generated with low confidence"/>
          <p:cNvPicPr>
            <a:picLocks noChangeAspect="1" noChangeArrowheads="1"/>
          </p:cNvPicPr>
          <p:nvPr/>
        </p:nvPicPr>
        <p:blipFill rotWithShape="1">
          <a:blip r:embed="rId2">
            <a:extLst>
              <a:ext uri="{28A0092B-C50C-407E-A947-70E740481C1C}">
                <a14:useLocalDpi xmlns:a14="http://schemas.microsoft.com/office/drawing/2010/main" val="0"/>
              </a:ext>
            </a:extLst>
          </a:blip>
          <a:srcRect l="3114" r="17986"/>
          <a:stretch/>
        </p:blipFill>
        <p:spPr bwMode="auto">
          <a:xfrm>
            <a:off x="1567638" y="548814"/>
            <a:ext cx="3712419" cy="35289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Fotos das turmas\fotos\IMG_9466.JPG"/>
          <p:cNvPicPr>
            <a:picLocks noChangeAspect="1" noChangeArrowheads="1"/>
          </p:cNvPicPr>
          <p:nvPr/>
        </p:nvPicPr>
        <p:blipFill rotWithShape="1">
          <a:blip r:embed="rId3">
            <a:extLst>
              <a:ext uri="{28A0092B-C50C-407E-A947-70E740481C1C}">
                <a14:useLocalDpi xmlns:a14="http://schemas.microsoft.com/office/drawing/2010/main" val="0"/>
              </a:ext>
            </a:extLst>
          </a:blip>
          <a:srcRect l="20143" r="25424"/>
          <a:stretch/>
        </p:blipFill>
        <p:spPr bwMode="auto">
          <a:xfrm>
            <a:off x="7487553" y="548814"/>
            <a:ext cx="2561192" cy="35289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Espaço Reservado para Conteúdo 2"/>
          <p:cNvSpPr>
            <a:spLocks noGrp="1"/>
          </p:cNvSpPr>
          <p:nvPr>
            <p:ph idx="1"/>
          </p:nvPr>
        </p:nvSpPr>
        <p:spPr>
          <a:xfrm>
            <a:off x="6182500" y="4460789"/>
            <a:ext cx="5745340" cy="1659925"/>
          </a:xfrm>
        </p:spPr>
        <p:txBody>
          <a:bodyPr vert="horz" lIns="91440" tIns="45720" rIns="91440" bIns="45720" rtlCol="0" anchor="ctr">
            <a:normAutofit/>
          </a:bodyPr>
          <a:lstStyle/>
          <a:p>
            <a:pPr marL="0" indent="0" algn="ctr">
              <a:spcBef>
                <a:spcPts val="1000"/>
              </a:spcBef>
              <a:buNone/>
            </a:pPr>
            <a:r>
              <a:rPr lang="pt-BR" sz="2000" b="1" dirty="0">
                <a:effectLst/>
                <a:latin typeface="Aharoni" panose="02010803020104030203" pitchFamily="2" charset="-79"/>
                <a:ea typeface="Times New Roman" panose="02020603050405020304" pitchFamily="18" charset="0"/>
                <a:cs typeface="Aharoni" panose="02010803020104030203" pitchFamily="2" charset="-79"/>
              </a:rPr>
              <a:t>As mulheres tem se destacado como protagonistas e referências da agroecologia dentro das comunidades camponesas</a:t>
            </a:r>
            <a:r>
              <a:rPr lang="pt-BR" sz="2000" b="1" dirty="0">
                <a:latin typeface="Aharoni" panose="02010803020104030203" pitchFamily="2" charset="-79"/>
                <a:ea typeface="Times New Roman" panose="02020603050405020304" pitchFamily="18" charset="0"/>
                <a:cs typeface="Aharoni" panose="02010803020104030203" pitchFamily="2" charset="-79"/>
              </a:rPr>
              <a:t>.</a:t>
            </a:r>
            <a:endParaRPr lang="pt-BR" sz="2000" b="1" dirty="0">
              <a:latin typeface="Aharoni" panose="02010803020104030203" pitchFamily="2" charset="-79"/>
              <a:cs typeface="Aharoni" panose="02010803020104030203" pitchFamily="2" charset="-79"/>
            </a:endParaRPr>
          </a:p>
          <a:p>
            <a:pPr marL="0" indent="0">
              <a:spcBef>
                <a:spcPts val="1000"/>
              </a:spcBef>
              <a:buNone/>
            </a:pPr>
            <a:endParaRPr lang="en-US" altLang="en-US" sz="2000" kern="1200" dirty="0">
              <a:latin typeface="+mn-lt"/>
              <a:ea typeface="+mn-ea"/>
              <a:cs typeface="+mn-cs"/>
            </a:endParaRPr>
          </a:p>
        </p:txBody>
      </p:sp>
    </p:spTree>
    <p:extLst>
      <p:ext uri="{BB962C8B-B14F-4D97-AF65-F5344CB8AC3E}">
        <p14:creationId xmlns:p14="http://schemas.microsoft.com/office/powerpoint/2010/main" val="290057043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BGRectangle">
            <a:extLst>
              <a:ext uri="{FF2B5EF4-FFF2-40B4-BE49-F238E27FC236}">
                <a16:creationId xmlns:a16="http://schemas.microsoft.com/office/drawing/2014/main" id="{F1611BA9-268A-49A6-84F8-FC9153668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2">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ree, outdoor, plant, forest&#10;&#10;Description automatically generated">
            <a:extLst>
              <a:ext uri="{FF2B5EF4-FFF2-40B4-BE49-F238E27FC236}">
                <a16:creationId xmlns:a16="http://schemas.microsoft.com/office/drawing/2014/main" id="{0F79B82A-E73F-4817-85A4-538ED4BCEC4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5249"/>
          <a:stretch/>
        </p:blipFill>
        <p:spPr>
          <a:xfrm>
            <a:off x="20" y="1"/>
            <a:ext cx="12191980" cy="6857999"/>
          </a:xfrm>
          <a:prstGeom prst="rect">
            <a:avLst/>
          </a:prstGeom>
        </p:spPr>
      </p:pic>
      <p:sp>
        <p:nvSpPr>
          <p:cNvPr id="2" name="Title 1">
            <a:extLst>
              <a:ext uri="{FF2B5EF4-FFF2-40B4-BE49-F238E27FC236}">
                <a16:creationId xmlns:a16="http://schemas.microsoft.com/office/drawing/2014/main" id="{E1B9385B-C8FF-43F3-A569-D629977D0805}"/>
              </a:ext>
            </a:extLst>
          </p:cNvPr>
          <p:cNvSpPr>
            <a:spLocks noGrp="1"/>
          </p:cNvSpPr>
          <p:nvPr>
            <p:ph type="ctrTitle"/>
          </p:nvPr>
        </p:nvSpPr>
        <p:spPr>
          <a:xfrm>
            <a:off x="4387349" y="1200152"/>
            <a:ext cx="7558144" cy="4457696"/>
          </a:xfrm>
        </p:spPr>
        <p:txBody>
          <a:bodyPr anchor="ctr">
            <a:normAutofit/>
          </a:bodyPr>
          <a:lstStyle/>
          <a:p>
            <a:pPr algn="l"/>
            <a:r>
              <a:rPr lang="pt-BR" sz="3200" dirty="0">
                <a:solidFill>
                  <a:srgbClr val="FFFFFF"/>
                </a:solidFill>
                <a:effectLst/>
                <a:latin typeface="Times New Roman" panose="02020603050405020304" pitchFamily="18" charset="0"/>
                <a:ea typeface="Times New Roman" panose="02020603050405020304" pitchFamily="18" charset="0"/>
              </a:rPr>
              <a:t>A partir de experiências históricas com a sustentabilidade da vida, na luta pela terra, na luta pela igualdade de gênero, as mulheres do campo, das águas e das florestas constróem uma epistemologia feminista, e nela re-conceitualizam a agroecologia, a partir de uma ética do cuidado da vida.</a:t>
            </a:r>
            <a:br>
              <a:rPr lang="pt-BR" sz="3200" dirty="0">
                <a:solidFill>
                  <a:srgbClr val="FFFFFF"/>
                </a:solidFill>
                <a:effectLst/>
                <a:latin typeface="Times New Roman" panose="02020603050405020304" pitchFamily="18" charset="0"/>
                <a:ea typeface="Times New Roman" panose="02020603050405020304" pitchFamily="18" charset="0"/>
              </a:rPr>
            </a:br>
            <a:endParaRPr lang="en-GB" sz="3200" dirty="0">
              <a:solidFill>
                <a:srgbClr val="FFFFFF"/>
              </a:solidFill>
            </a:endParaRPr>
          </a:p>
        </p:txBody>
      </p:sp>
      <p:sp>
        <p:nvSpPr>
          <p:cNvPr id="3" name="Subtitle 2">
            <a:extLst>
              <a:ext uri="{FF2B5EF4-FFF2-40B4-BE49-F238E27FC236}">
                <a16:creationId xmlns:a16="http://schemas.microsoft.com/office/drawing/2014/main" id="{0D3E672E-F217-4787-B44E-1D247EDD561B}"/>
              </a:ext>
            </a:extLst>
          </p:cNvPr>
          <p:cNvSpPr>
            <a:spLocks noGrp="1"/>
          </p:cNvSpPr>
          <p:nvPr>
            <p:ph type="subTitle" idx="1"/>
          </p:nvPr>
        </p:nvSpPr>
        <p:spPr>
          <a:xfrm>
            <a:off x="849963" y="1200152"/>
            <a:ext cx="2816535" cy="4457696"/>
          </a:xfrm>
        </p:spPr>
        <p:txBody>
          <a:bodyPr anchor="ctr">
            <a:normAutofit/>
          </a:bodyPr>
          <a:lstStyle/>
          <a:p>
            <a:pPr algn="r"/>
            <a:r>
              <a:rPr lang="pt-BR" sz="2800" dirty="0">
                <a:solidFill>
                  <a:srgbClr val="FFFFFF"/>
                </a:solidFill>
              </a:rPr>
              <a:t>Uma Pedagogia do Movimento, da Práxis, do Oprimido, </a:t>
            </a:r>
            <a:r>
              <a:rPr lang="pt-BR" sz="2800" dirty="0" err="1">
                <a:solidFill>
                  <a:srgbClr val="FFFFFF"/>
                </a:solidFill>
              </a:rPr>
              <a:t>Decolonial</a:t>
            </a:r>
            <a:r>
              <a:rPr lang="pt-BR" sz="2800" dirty="0">
                <a:solidFill>
                  <a:srgbClr val="FFFFFF"/>
                </a:solidFill>
              </a:rPr>
              <a:t>.</a:t>
            </a:r>
            <a:endParaRPr lang="en-GB" sz="2800" dirty="0">
              <a:solidFill>
                <a:srgbClr val="FFFFFF"/>
              </a:solidFill>
            </a:endParaRPr>
          </a:p>
        </p:txBody>
      </p:sp>
      <p:sp>
        <p:nvSpPr>
          <p:cNvPr id="41" name="!!Line">
            <a:extLst>
              <a:ext uri="{FF2B5EF4-FFF2-40B4-BE49-F238E27FC236}">
                <a16:creationId xmlns:a16="http://schemas.microsoft.com/office/drawing/2014/main" id="{1825D5AF-D278-4D9A-A4F5-A1A1D3507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6" y="2286000"/>
            <a:ext cx="27432"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47456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C15F90-170F-7C48-C36E-6F0EEB328F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143000" y="457200"/>
            <a:ext cx="9906000" cy="5943600"/>
          </a:xfrm>
          <a:prstGeom prst="rect">
            <a:avLst/>
          </a:prstGeom>
          <a:noFill/>
        </p:spPr>
      </p:pic>
    </p:spTree>
    <p:extLst>
      <p:ext uri="{BB962C8B-B14F-4D97-AF65-F5344CB8AC3E}">
        <p14:creationId xmlns:p14="http://schemas.microsoft.com/office/powerpoint/2010/main" val="395370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B19B-9CFD-73EC-FC00-3CA8BFA64FB1}"/>
              </a:ext>
            </a:extLst>
          </p:cNvPr>
          <p:cNvSpPr>
            <a:spLocks noGrp="1"/>
          </p:cNvSpPr>
          <p:nvPr>
            <p:ph type="title"/>
          </p:nvPr>
        </p:nvSpPr>
        <p:spPr>
          <a:xfrm>
            <a:off x="838200" y="838199"/>
            <a:ext cx="4191000" cy="5338763"/>
          </a:xfrm>
        </p:spPr>
        <p:txBody>
          <a:bodyPr>
            <a:normAutofit/>
          </a:bodyPr>
          <a:lstStyle/>
          <a:p>
            <a:r>
              <a:rPr lang="pt-BR" b="1" kern="0">
                <a:effectLst/>
                <a:latin typeface="Algerian" panose="04020705040A02060702" pitchFamily="82" charset="0"/>
                <a:ea typeface="Times New Roman" panose="02020603050405020304" pitchFamily="18" charset="0"/>
              </a:rPr>
              <a:t>Ações nas comunidades envolvidas no Projeto </a:t>
            </a:r>
            <a:endParaRPr lang="pt-BR">
              <a:latin typeface="Algerian" panose="04020705040A02060702" pitchFamily="82" charset="0"/>
            </a:endParaRPr>
          </a:p>
        </p:txBody>
      </p:sp>
      <p:sp>
        <p:nvSpPr>
          <p:cNvPr id="3" name="Content Placeholder 2">
            <a:extLst>
              <a:ext uri="{FF2B5EF4-FFF2-40B4-BE49-F238E27FC236}">
                <a16:creationId xmlns:a16="http://schemas.microsoft.com/office/drawing/2014/main" id="{240F79BD-6592-1FF8-F162-3746A06DBCB1}"/>
              </a:ext>
            </a:extLst>
          </p:cNvPr>
          <p:cNvSpPr>
            <a:spLocks noGrp="1"/>
          </p:cNvSpPr>
          <p:nvPr>
            <p:ph idx="1"/>
          </p:nvPr>
        </p:nvSpPr>
        <p:spPr>
          <a:xfrm>
            <a:off x="4714240" y="838199"/>
            <a:ext cx="7233920" cy="5786121"/>
          </a:xfrm>
        </p:spPr>
        <p:txBody>
          <a:bodyPr anchor="ctr">
            <a:normAutofit/>
          </a:bodyPr>
          <a:lstStyle/>
          <a:p>
            <a:pPr marL="0" marR="0">
              <a:spcBef>
                <a:spcPts val="0"/>
              </a:spcBef>
              <a:spcAft>
                <a:spcPts val="800"/>
              </a:spcAft>
            </a:pPr>
            <a:r>
              <a:rPr lang="pt-BR" sz="1700" dirty="0">
                <a:solidFill>
                  <a:srgbClr val="FF0000"/>
                </a:solidFill>
                <a:effectLst/>
                <a:latin typeface="Algerian" panose="04020705040A02060702" pitchFamily="82" charset="0"/>
                <a:ea typeface="Times New Roman" panose="02020603050405020304" pitchFamily="18" charset="0"/>
                <a:cs typeface="Arial" panose="020B0604020202020204" pitchFamily="34" charset="0"/>
              </a:rPr>
              <a:t>Visita às comunidades </a:t>
            </a:r>
            <a:r>
              <a:rPr lang="pt-BR" sz="1700" dirty="0">
                <a:effectLst/>
                <a:latin typeface="Algerian" panose="04020705040A02060702" pitchFamily="82" charset="0"/>
                <a:ea typeface="Times New Roman" panose="02020603050405020304" pitchFamily="18" charset="0"/>
                <a:cs typeface="Arial" panose="020B0604020202020204" pitchFamily="34" charset="0"/>
              </a:rPr>
              <a:t>para identificação das suas percepções sobre as questões climáticas e as estratégias adotadas para o seu enfrentamento. Essas percepções integram os </a:t>
            </a:r>
            <a:r>
              <a:rPr lang="pt-BR" sz="1700" dirty="0">
                <a:solidFill>
                  <a:srgbClr val="FF0000"/>
                </a:solidFill>
                <a:effectLst/>
                <a:latin typeface="Algerian" panose="04020705040A02060702" pitchFamily="82" charset="0"/>
                <a:ea typeface="Times New Roman" panose="02020603050405020304" pitchFamily="18" charset="0"/>
                <a:cs typeface="Arial" panose="020B0604020202020204" pitchFamily="34" charset="0"/>
              </a:rPr>
              <a:t>documentários</a:t>
            </a:r>
            <a:r>
              <a:rPr lang="pt-BR" sz="1700" dirty="0">
                <a:effectLst/>
                <a:latin typeface="Algerian" panose="04020705040A02060702" pitchFamily="82" charset="0"/>
                <a:ea typeface="Times New Roman" panose="02020603050405020304" pitchFamily="18" charset="0"/>
                <a:cs typeface="Arial" panose="020B0604020202020204" pitchFamily="34" charset="0"/>
              </a:rPr>
              <a:t> produzidos pelo projeto. </a:t>
            </a:r>
          </a:p>
          <a:p>
            <a:pPr marL="0" marR="0">
              <a:spcBef>
                <a:spcPts val="0"/>
              </a:spcBef>
              <a:spcAft>
                <a:spcPts val="800"/>
              </a:spcAft>
            </a:pPr>
            <a:r>
              <a:rPr lang="pt-BR" sz="1700" dirty="0">
                <a:effectLst/>
                <a:latin typeface="Algerian" panose="04020705040A02060702" pitchFamily="82" charset="0"/>
                <a:ea typeface="Times New Roman" panose="02020603050405020304" pitchFamily="18" charset="0"/>
                <a:cs typeface="Arial" panose="020B0604020202020204" pitchFamily="34" charset="0"/>
              </a:rPr>
              <a:t>Diálogo de saberes entre universidade e movimentos sociais, por meio de </a:t>
            </a:r>
            <a:r>
              <a:rPr lang="pt-BR" sz="1700" dirty="0">
                <a:solidFill>
                  <a:srgbClr val="FF0000"/>
                </a:solidFill>
                <a:effectLst/>
                <a:latin typeface="Algerian" panose="04020705040A02060702" pitchFamily="82" charset="0"/>
                <a:ea typeface="Times New Roman" panose="02020603050405020304" pitchFamily="18" charset="0"/>
                <a:cs typeface="Arial" panose="020B0604020202020204" pitchFamily="34" charset="0"/>
              </a:rPr>
              <a:t>aula prática dos estudantes do Curso de Pedagogia da UFPR </a:t>
            </a:r>
            <a:r>
              <a:rPr lang="pt-BR" sz="1700" dirty="0">
                <a:effectLst/>
                <a:latin typeface="Algerian" panose="04020705040A02060702" pitchFamily="82" charset="0"/>
                <a:ea typeface="Times New Roman" panose="02020603050405020304" pitchFamily="18" charset="0"/>
                <a:cs typeface="Arial" panose="020B0604020202020204" pitchFamily="34" charset="0"/>
              </a:rPr>
              <a:t>com o intuito de conheceram as experiências agroecológicas e a formação de tecnólogo em agroecologia no Assentamento Contestado, no município da Lapa. </a:t>
            </a:r>
          </a:p>
          <a:p>
            <a:pPr marL="0" marR="0">
              <a:spcBef>
                <a:spcPts val="0"/>
              </a:spcBef>
              <a:spcAft>
                <a:spcPts val="800"/>
              </a:spcAft>
            </a:pPr>
            <a:r>
              <a:rPr lang="pt-BR" sz="1700" dirty="0">
                <a:solidFill>
                  <a:srgbClr val="FF0000"/>
                </a:solidFill>
                <a:effectLst/>
                <a:latin typeface="Algerian" panose="04020705040A02060702" pitchFamily="82" charset="0"/>
                <a:ea typeface="Times New Roman" panose="02020603050405020304" pitchFamily="18" charset="0"/>
                <a:cs typeface="Arial" panose="020B0604020202020204" pitchFamily="34" charset="0"/>
              </a:rPr>
              <a:t>Oferta de curso de formação com as mulheres das comunidades</a:t>
            </a:r>
            <a:r>
              <a:rPr lang="pt-BR" sz="1700" dirty="0">
                <a:effectLst/>
                <a:latin typeface="Algerian" panose="04020705040A02060702" pitchFamily="82" charset="0"/>
                <a:ea typeface="Times New Roman" panose="02020603050405020304" pitchFamily="18" charset="0"/>
                <a:cs typeface="Arial" panose="020B0604020202020204" pitchFamily="34" charset="0"/>
              </a:rPr>
              <a:t> envolvidas no projeto sobre questões de gênero, empoderamento, soberania alimentar  e mudanças climáticas. </a:t>
            </a:r>
          </a:p>
          <a:p>
            <a:pPr marL="0" marR="0">
              <a:spcBef>
                <a:spcPts val="0"/>
              </a:spcBef>
              <a:spcAft>
                <a:spcPts val="800"/>
              </a:spcAft>
            </a:pPr>
            <a:r>
              <a:rPr lang="pt-BR" sz="1700" kern="0" dirty="0">
                <a:solidFill>
                  <a:srgbClr val="FF0000"/>
                </a:solidFill>
                <a:effectLst/>
                <a:latin typeface="Algerian" panose="04020705040A02060702" pitchFamily="82" charset="0"/>
                <a:ea typeface="Times New Roman" panose="02020603050405020304" pitchFamily="18" charset="0"/>
                <a:cs typeface="Arial" panose="020B0604020202020204" pitchFamily="34" charset="0"/>
              </a:rPr>
              <a:t>Oferta de curso de formação com professores de duas escolas </a:t>
            </a:r>
            <a:r>
              <a:rPr lang="pt-BR" sz="1700" kern="0" dirty="0">
                <a:effectLst/>
                <a:latin typeface="Algerian" panose="04020705040A02060702" pitchFamily="82" charset="0"/>
                <a:ea typeface="Times New Roman" panose="02020603050405020304" pitchFamily="18" charset="0"/>
                <a:cs typeface="Arial" panose="020B0604020202020204" pitchFamily="34" charset="0"/>
              </a:rPr>
              <a:t>(escola do campo em assentamento; escola das Ilhas) sobre o trabalho com as mudanças climáticas no currículo escolar.</a:t>
            </a:r>
            <a:endParaRPr lang="pt-BR" sz="1700" dirty="0">
              <a:latin typeface="Algerian" panose="04020705040A02060702" pitchFamily="82" charset="0"/>
              <a:cs typeface="Arial" panose="020B0604020202020204" pitchFamily="34" charset="0"/>
            </a:endParaRPr>
          </a:p>
        </p:txBody>
      </p:sp>
    </p:spTree>
    <p:extLst>
      <p:ext uri="{BB962C8B-B14F-4D97-AF65-F5344CB8AC3E}">
        <p14:creationId xmlns:p14="http://schemas.microsoft.com/office/powerpoint/2010/main" val="3620739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Comunidade Agroflorestal  José Lutzenberger (Antonina); ">
            <a:extLst>
              <a:ext uri="{FF2B5EF4-FFF2-40B4-BE49-F238E27FC236}">
                <a16:creationId xmlns:a16="http://schemas.microsoft.com/office/drawing/2014/main" id="{ADB44F33-3F4E-EB3E-88C8-70440E204A3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846" b="2196"/>
          <a:stretch/>
        </p:blipFill>
        <p:spPr>
          <a:xfrm>
            <a:off x="615790" y="508000"/>
            <a:ext cx="10960420" cy="5792694"/>
          </a:xfrm>
          <a:custGeom>
            <a:avLst/>
            <a:gdLst/>
            <a:ahLst/>
            <a:cxnLst/>
            <a:rect l="l" t="t" r="r" b="b"/>
            <a:pathLst>
              <a:path w="10485104" h="5523506">
                <a:moveTo>
                  <a:pt x="5949681" y="536"/>
                </a:moveTo>
                <a:cubicBezTo>
                  <a:pt x="6074035" y="-2131"/>
                  <a:pt x="6198411" y="5173"/>
                  <a:pt x="6321822" y="22405"/>
                </a:cubicBezTo>
                <a:cubicBezTo>
                  <a:pt x="6498937" y="51493"/>
                  <a:pt x="6677824" y="73364"/>
                  <a:pt x="6857694" y="55210"/>
                </a:cubicBezTo>
                <a:cubicBezTo>
                  <a:pt x="6981675" y="42526"/>
                  <a:pt x="7105459" y="35089"/>
                  <a:pt x="7230031" y="35528"/>
                </a:cubicBezTo>
                <a:cubicBezTo>
                  <a:pt x="7516370" y="35528"/>
                  <a:pt x="7802902" y="38152"/>
                  <a:pt x="8089242" y="32684"/>
                </a:cubicBezTo>
                <a:cubicBezTo>
                  <a:pt x="8344090" y="27873"/>
                  <a:pt x="8597956" y="17377"/>
                  <a:pt x="8853003" y="43837"/>
                </a:cubicBezTo>
                <a:cubicBezTo>
                  <a:pt x="9229472" y="82767"/>
                  <a:pt x="9607909" y="70300"/>
                  <a:pt x="9985559" y="65708"/>
                </a:cubicBezTo>
                <a:cubicBezTo>
                  <a:pt x="10083101" y="64320"/>
                  <a:pt x="10180599" y="61132"/>
                  <a:pt x="10278047" y="56140"/>
                </a:cubicBezTo>
                <a:lnTo>
                  <a:pt x="10449151" y="44199"/>
                </a:lnTo>
                <a:lnTo>
                  <a:pt x="10468533" y="198724"/>
                </a:lnTo>
                <a:cubicBezTo>
                  <a:pt x="10475933" y="234109"/>
                  <a:pt x="10480462" y="270161"/>
                  <a:pt x="10482057" y="306442"/>
                </a:cubicBezTo>
                <a:cubicBezTo>
                  <a:pt x="10492136" y="438884"/>
                  <a:pt x="10475168" y="569479"/>
                  <a:pt x="10461007" y="700359"/>
                </a:cubicBezTo>
                <a:cubicBezTo>
                  <a:pt x="10451566" y="783776"/>
                  <a:pt x="10437150" y="868045"/>
                  <a:pt x="10461007" y="950608"/>
                </a:cubicBezTo>
                <a:cubicBezTo>
                  <a:pt x="10477350" y="1008147"/>
                  <a:pt x="10480985" y="1069224"/>
                  <a:pt x="10471595" y="1128666"/>
                </a:cubicBezTo>
                <a:cubicBezTo>
                  <a:pt x="10455763" y="1234166"/>
                  <a:pt x="10452459" y="1341527"/>
                  <a:pt x="10461772" y="1447979"/>
                </a:cubicBezTo>
                <a:cubicBezTo>
                  <a:pt x="10467921" y="1518165"/>
                  <a:pt x="10466977" y="1588906"/>
                  <a:pt x="10458965" y="1658865"/>
                </a:cubicBezTo>
                <a:cubicBezTo>
                  <a:pt x="10448377" y="1752939"/>
                  <a:pt x="10431919" y="1848719"/>
                  <a:pt x="10451949" y="1943076"/>
                </a:cubicBezTo>
                <a:cubicBezTo>
                  <a:pt x="10483843" y="2092999"/>
                  <a:pt x="10477464" y="2242779"/>
                  <a:pt x="10464706" y="2393837"/>
                </a:cubicBezTo>
                <a:cubicBezTo>
                  <a:pt x="10455138" y="2506243"/>
                  <a:pt x="10444549" y="2619928"/>
                  <a:pt x="10463686" y="2733613"/>
                </a:cubicBezTo>
                <a:cubicBezTo>
                  <a:pt x="10471914" y="2786362"/>
                  <a:pt x="10471914" y="2840306"/>
                  <a:pt x="10463686" y="2893056"/>
                </a:cubicBezTo>
                <a:cubicBezTo>
                  <a:pt x="10453735" y="2964109"/>
                  <a:pt x="10444294" y="3034452"/>
                  <a:pt x="10457052" y="3106215"/>
                </a:cubicBezTo>
                <a:cubicBezTo>
                  <a:pt x="10462665" y="3137479"/>
                  <a:pt x="10466875" y="3169026"/>
                  <a:pt x="10469810" y="3200574"/>
                </a:cubicBezTo>
                <a:cubicBezTo>
                  <a:pt x="10475653" y="3281119"/>
                  <a:pt x="10473561" y="3362120"/>
                  <a:pt x="10463559" y="3442154"/>
                </a:cubicBezTo>
                <a:cubicBezTo>
                  <a:pt x="10453990" y="3535091"/>
                  <a:pt x="10469554" y="3628597"/>
                  <a:pt x="10456797" y="3721250"/>
                </a:cubicBezTo>
                <a:cubicBezTo>
                  <a:pt x="10447738" y="3795870"/>
                  <a:pt x="10447394" y="3871485"/>
                  <a:pt x="10455776" y="3946204"/>
                </a:cubicBezTo>
                <a:cubicBezTo>
                  <a:pt x="10470855" y="4087457"/>
                  <a:pt x="10469912" y="4230260"/>
                  <a:pt x="10452970" y="4371244"/>
                </a:cubicBezTo>
                <a:cubicBezTo>
                  <a:pt x="10442508" y="4453523"/>
                  <a:pt x="10436512" y="4538218"/>
                  <a:pt x="10455266" y="4618934"/>
                </a:cubicBezTo>
                <a:cubicBezTo>
                  <a:pt x="10499408" y="4808646"/>
                  <a:pt x="10473637" y="4998642"/>
                  <a:pt x="10455266" y="5187359"/>
                </a:cubicBezTo>
                <a:cubicBezTo>
                  <a:pt x="10444103" y="5288708"/>
                  <a:pt x="10443847" y="5391181"/>
                  <a:pt x="10454500" y="5492602"/>
                </a:cubicBezTo>
                <a:lnTo>
                  <a:pt x="10454510" y="5492731"/>
                </a:lnTo>
                <a:lnTo>
                  <a:pt x="10414967" y="5491139"/>
                </a:lnTo>
                <a:cubicBezTo>
                  <a:pt x="10117611" y="5495732"/>
                  <a:pt x="9820450" y="5526349"/>
                  <a:pt x="9523092" y="5507105"/>
                </a:cubicBezTo>
                <a:cubicBezTo>
                  <a:pt x="9272964" y="5490920"/>
                  <a:pt x="9023034" y="5477142"/>
                  <a:pt x="8772711" y="5490483"/>
                </a:cubicBezTo>
                <a:cubicBezTo>
                  <a:pt x="8636774" y="5499549"/>
                  <a:pt x="8500636" y="5503107"/>
                  <a:pt x="8364561" y="5501172"/>
                </a:cubicBezTo>
                <a:lnTo>
                  <a:pt x="8196562" y="5491993"/>
                </a:lnTo>
                <a:lnTo>
                  <a:pt x="8077075" y="5475562"/>
                </a:lnTo>
                <a:lnTo>
                  <a:pt x="7915670" y="5468917"/>
                </a:lnTo>
                <a:lnTo>
                  <a:pt x="7914092" y="5467957"/>
                </a:lnTo>
                <a:lnTo>
                  <a:pt x="7894412" y="5467957"/>
                </a:lnTo>
                <a:lnTo>
                  <a:pt x="7892834" y="5468758"/>
                </a:lnTo>
                <a:lnTo>
                  <a:pt x="7727602" y="5475562"/>
                </a:lnTo>
                <a:lnTo>
                  <a:pt x="7690606" y="5480649"/>
                </a:lnTo>
                <a:lnTo>
                  <a:pt x="7624212" y="5484579"/>
                </a:lnTo>
                <a:cubicBezTo>
                  <a:pt x="7434738" y="5508001"/>
                  <a:pt x="7243868" y="5514147"/>
                  <a:pt x="7053506" y="5502949"/>
                </a:cubicBezTo>
                <a:cubicBezTo>
                  <a:pt x="6777009" y="5485453"/>
                  <a:pt x="6500117" y="5474737"/>
                  <a:pt x="6223029" y="5498574"/>
                </a:cubicBezTo>
                <a:cubicBezTo>
                  <a:pt x="6065592" y="5511916"/>
                  <a:pt x="5908157" y="5526131"/>
                  <a:pt x="5750720" y="5507761"/>
                </a:cubicBezTo>
                <a:cubicBezTo>
                  <a:pt x="5616170" y="5490965"/>
                  <a:pt x="5480520" y="5488253"/>
                  <a:pt x="5345518" y="5499668"/>
                </a:cubicBezTo>
                <a:cubicBezTo>
                  <a:pt x="5197844" y="5511040"/>
                  <a:pt x="5049616" y="5511040"/>
                  <a:pt x="4901942" y="5499668"/>
                </a:cubicBezTo>
                <a:cubicBezTo>
                  <a:pt x="4760445" y="5490920"/>
                  <a:pt x="4618556" y="5476268"/>
                  <a:pt x="4477454" y="5492013"/>
                </a:cubicBezTo>
                <a:cubicBezTo>
                  <a:pt x="4279085" y="5513884"/>
                  <a:pt x="4081305" y="5506667"/>
                  <a:pt x="3883329" y="5493326"/>
                </a:cubicBezTo>
                <a:cubicBezTo>
                  <a:pt x="3719792" y="5482391"/>
                  <a:pt x="3555664" y="5466425"/>
                  <a:pt x="3392914" y="5492233"/>
                </a:cubicBezTo>
                <a:cubicBezTo>
                  <a:pt x="3175771" y="5523222"/>
                  <a:pt x="2956480" y="5531206"/>
                  <a:pt x="2737979" y="5516072"/>
                </a:cubicBezTo>
                <a:cubicBezTo>
                  <a:pt x="2289680" y="5492670"/>
                  <a:pt x="1840986" y="5498574"/>
                  <a:pt x="1392489" y="5480641"/>
                </a:cubicBezTo>
                <a:cubicBezTo>
                  <a:pt x="1244499" y="5474519"/>
                  <a:pt x="1097296" y="5507322"/>
                  <a:pt x="949699" y="5509072"/>
                </a:cubicBezTo>
                <a:cubicBezTo>
                  <a:pt x="684469" y="5512352"/>
                  <a:pt x="418241" y="5493120"/>
                  <a:pt x="151598" y="5492249"/>
                </a:cubicBezTo>
                <a:lnTo>
                  <a:pt x="1415" y="5496057"/>
                </a:lnTo>
                <a:lnTo>
                  <a:pt x="3772" y="5431261"/>
                </a:lnTo>
                <a:cubicBezTo>
                  <a:pt x="7163" y="5398149"/>
                  <a:pt x="12808" y="5364994"/>
                  <a:pt x="20909" y="5331792"/>
                </a:cubicBezTo>
                <a:cubicBezTo>
                  <a:pt x="51502" y="5208362"/>
                  <a:pt x="50009" y="5079152"/>
                  <a:pt x="16572" y="4956462"/>
                </a:cubicBezTo>
                <a:cubicBezTo>
                  <a:pt x="9172" y="4924695"/>
                  <a:pt x="4643" y="4892329"/>
                  <a:pt x="3048" y="4859758"/>
                </a:cubicBezTo>
                <a:cubicBezTo>
                  <a:pt x="-7031" y="4740857"/>
                  <a:pt x="9937" y="4623614"/>
                  <a:pt x="24098" y="4506116"/>
                </a:cubicBezTo>
                <a:cubicBezTo>
                  <a:pt x="33539" y="4431228"/>
                  <a:pt x="47955" y="4355575"/>
                  <a:pt x="24098" y="4281453"/>
                </a:cubicBezTo>
                <a:cubicBezTo>
                  <a:pt x="7755" y="4229797"/>
                  <a:pt x="4120" y="4174965"/>
                  <a:pt x="13510" y="4121600"/>
                </a:cubicBezTo>
                <a:cubicBezTo>
                  <a:pt x="29342" y="4026887"/>
                  <a:pt x="32646" y="3930503"/>
                  <a:pt x="23333" y="3834935"/>
                </a:cubicBezTo>
                <a:cubicBezTo>
                  <a:pt x="17184" y="3771925"/>
                  <a:pt x="18128" y="3708417"/>
                  <a:pt x="26140" y="3645611"/>
                </a:cubicBezTo>
                <a:cubicBezTo>
                  <a:pt x="36728" y="3561155"/>
                  <a:pt x="53186" y="3475168"/>
                  <a:pt x="33156" y="3390458"/>
                </a:cubicBezTo>
                <a:cubicBezTo>
                  <a:pt x="1262" y="3255864"/>
                  <a:pt x="7641" y="3121398"/>
                  <a:pt x="20399" y="2985784"/>
                </a:cubicBezTo>
                <a:cubicBezTo>
                  <a:pt x="29967" y="2884871"/>
                  <a:pt x="40556" y="2782810"/>
                  <a:pt x="21419" y="2680748"/>
                </a:cubicBezTo>
                <a:cubicBezTo>
                  <a:pt x="13191" y="2633392"/>
                  <a:pt x="13191" y="2584964"/>
                  <a:pt x="21419" y="2537607"/>
                </a:cubicBezTo>
                <a:cubicBezTo>
                  <a:pt x="31370" y="2473819"/>
                  <a:pt x="40811" y="2410668"/>
                  <a:pt x="28053" y="2346242"/>
                </a:cubicBezTo>
                <a:cubicBezTo>
                  <a:pt x="22440" y="2318175"/>
                  <a:pt x="18230" y="2289853"/>
                  <a:pt x="15295" y="2261531"/>
                </a:cubicBezTo>
                <a:cubicBezTo>
                  <a:pt x="9452" y="2189221"/>
                  <a:pt x="11544" y="2116502"/>
                  <a:pt x="21546" y="2044651"/>
                </a:cubicBezTo>
                <a:cubicBezTo>
                  <a:pt x="31115" y="1961216"/>
                  <a:pt x="15551" y="1877270"/>
                  <a:pt x="28308" y="1794090"/>
                </a:cubicBezTo>
                <a:cubicBezTo>
                  <a:pt x="37367" y="1727100"/>
                  <a:pt x="37711" y="1659216"/>
                  <a:pt x="29329" y="1592136"/>
                </a:cubicBezTo>
                <a:cubicBezTo>
                  <a:pt x="14250" y="1465325"/>
                  <a:pt x="15193" y="1337123"/>
                  <a:pt x="32135" y="1210554"/>
                </a:cubicBezTo>
                <a:cubicBezTo>
                  <a:pt x="42597" y="1136687"/>
                  <a:pt x="48593" y="1060652"/>
                  <a:pt x="29839" y="988188"/>
                </a:cubicBezTo>
                <a:cubicBezTo>
                  <a:pt x="-14303" y="817873"/>
                  <a:pt x="11468" y="647303"/>
                  <a:pt x="29839" y="477881"/>
                </a:cubicBezTo>
                <a:cubicBezTo>
                  <a:pt x="41002" y="386894"/>
                  <a:pt x="41258" y="294898"/>
                  <a:pt x="30605" y="203847"/>
                </a:cubicBezTo>
                <a:lnTo>
                  <a:pt x="17136" y="42362"/>
                </a:lnTo>
                <a:lnTo>
                  <a:pt x="155390" y="51827"/>
                </a:lnTo>
                <a:cubicBezTo>
                  <a:pt x="380715" y="63616"/>
                  <a:pt x="606095" y="63411"/>
                  <a:pt x="831032" y="41432"/>
                </a:cubicBezTo>
                <a:cubicBezTo>
                  <a:pt x="1107234" y="18075"/>
                  <a:pt x="1384519" y="14708"/>
                  <a:pt x="1661115" y="31372"/>
                </a:cubicBezTo>
                <a:cubicBezTo>
                  <a:pt x="1911045" y="42962"/>
                  <a:pt x="2160581" y="71395"/>
                  <a:pt x="2411103" y="47120"/>
                </a:cubicBezTo>
                <a:cubicBezTo>
                  <a:pt x="2497298" y="38807"/>
                  <a:pt x="2581920" y="18689"/>
                  <a:pt x="2668707" y="14096"/>
                </a:cubicBezTo>
                <a:cubicBezTo>
                  <a:pt x="3075287" y="-7775"/>
                  <a:pt x="3480488" y="25030"/>
                  <a:pt x="3885690" y="51930"/>
                </a:cubicBezTo>
                <a:cubicBezTo>
                  <a:pt x="4033287" y="61770"/>
                  <a:pt x="4180883" y="73799"/>
                  <a:pt x="4328480" y="46900"/>
                </a:cubicBezTo>
                <a:cubicBezTo>
                  <a:pt x="4453032" y="25577"/>
                  <a:pt x="4579453" y="21181"/>
                  <a:pt x="4704949" y="33778"/>
                </a:cubicBezTo>
                <a:cubicBezTo>
                  <a:pt x="4816098" y="46376"/>
                  <a:pt x="4927939" y="49371"/>
                  <a:pt x="5039501" y="42745"/>
                </a:cubicBezTo>
                <a:cubicBezTo>
                  <a:pt x="5342568" y="15407"/>
                  <a:pt x="5645828" y="318"/>
                  <a:pt x="5949681" y="536"/>
                </a:cubicBezTo>
                <a:close/>
              </a:path>
            </a:pathLst>
          </a:custGeom>
        </p:spPr>
      </p:pic>
    </p:spTree>
    <p:extLst>
      <p:ext uri="{BB962C8B-B14F-4D97-AF65-F5344CB8AC3E}">
        <p14:creationId xmlns:p14="http://schemas.microsoft.com/office/powerpoint/2010/main" val="3388471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several crates&#10;&#10;Description automatically generated with low confidence">
            <a:extLst>
              <a:ext uri="{FF2B5EF4-FFF2-40B4-BE49-F238E27FC236}">
                <a16:creationId xmlns:a16="http://schemas.microsoft.com/office/drawing/2014/main" id="{19E9B9F3-9F0B-52E9-D70B-989C22E4AE9E}"/>
              </a:ext>
            </a:extLst>
          </p:cNvPr>
          <p:cNvPicPr>
            <a:picLocks noChangeAspect="1"/>
          </p:cNvPicPr>
          <p:nvPr/>
        </p:nvPicPr>
        <p:blipFill rotWithShape="1">
          <a:blip r:embed="rId2">
            <a:extLst>
              <a:ext uri="{28A0092B-C50C-407E-A947-70E740481C1C}">
                <a14:useLocalDpi xmlns:a14="http://schemas.microsoft.com/office/drawing/2010/main" val="0"/>
              </a:ext>
            </a:extLst>
          </a:blip>
          <a:srcRect t="5455" r="1" b="1"/>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68608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6E1DFB-E2A7-180F-FBCF-30F0D41B39E9}"/>
              </a:ext>
            </a:extLst>
          </p:cNvPr>
          <p:cNvSpPr>
            <a:spLocks noGrp="1"/>
          </p:cNvSpPr>
          <p:nvPr>
            <p:ph type="title"/>
          </p:nvPr>
        </p:nvSpPr>
        <p:spPr>
          <a:xfrm>
            <a:off x="686834" y="1153572"/>
            <a:ext cx="3200400" cy="4461163"/>
          </a:xfrm>
        </p:spPr>
        <p:txBody>
          <a:bodyPr>
            <a:normAutofit/>
          </a:bodyPr>
          <a:lstStyle/>
          <a:p>
            <a:br>
              <a:rPr lang="pt-BR" sz="2800" b="1">
                <a:solidFill>
                  <a:srgbClr val="FFFFFF"/>
                </a:solidFill>
                <a:latin typeface="Calibri" panose="020F0502020204030204" pitchFamily="34" charset="0"/>
                <a:ea typeface="Times New Roman" panose="02020603050405020304" pitchFamily="18" charset="0"/>
                <a:cs typeface="Calibri" panose="020F0502020204030204" pitchFamily="34" charset="0"/>
              </a:rPr>
            </a:br>
            <a:r>
              <a:rPr lang="pt-BR" sz="2800" b="1">
                <a:solidFill>
                  <a:srgbClr val="FFFFFF"/>
                </a:solidFill>
                <a:latin typeface="Calibri" panose="020F0502020204030204" pitchFamily="34" charset="0"/>
                <a:ea typeface="Times New Roman" panose="02020603050405020304" pitchFamily="18" charset="0"/>
                <a:cs typeface="Calibri" panose="020F0502020204030204" pitchFamily="34" charset="0"/>
              </a:rPr>
              <a:t>Inclusão da temática das mudanças climáticas no currículo da Pós-graduação (mestrado e doutorado) da UFPR. </a:t>
            </a:r>
            <a:br>
              <a:rPr lang="pt-BR" sz="2800">
                <a:solidFill>
                  <a:srgbClr val="FFFFFF"/>
                </a:solidFill>
                <a:latin typeface="Calibri" panose="020F0502020204030204" pitchFamily="34" charset="0"/>
                <a:ea typeface="Calibri" panose="020F0502020204030204" pitchFamily="34" charset="0"/>
                <a:cs typeface="Times New Roman" panose="02020603050405020304" pitchFamily="18" charset="0"/>
              </a:rPr>
            </a:br>
            <a:endParaRPr lang="pt-BR" sz="2800">
              <a:solidFill>
                <a:srgbClr val="FFFFFF"/>
              </a:solidFill>
            </a:endParaRP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0AE0653-8BEF-B39A-9EDA-4CF921E21128}"/>
              </a:ext>
            </a:extLst>
          </p:cNvPr>
          <p:cNvSpPr>
            <a:spLocks noGrp="1"/>
          </p:cNvSpPr>
          <p:nvPr>
            <p:ph idx="1"/>
          </p:nvPr>
        </p:nvSpPr>
        <p:spPr>
          <a:xfrm>
            <a:off x="4447308" y="591344"/>
            <a:ext cx="6906491" cy="5585619"/>
          </a:xfrm>
        </p:spPr>
        <p:txBody>
          <a:bodyPr anchor="ctr">
            <a:normAutofit/>
          </a:bodyPr>
          <a:lstStyle/>
          <a:p>
            <a:r>
              <a:rPr lang="pt-BR" kern="0" dirty="0">
                <a:effectLst/>
                <a:latin typeface="Calibri" panose="020F0502020204030204" pitchFamily="34" charset="0"/>
                <a:ea typeface="Times New Roman" panose="02020603050405020304" pitchFamily="18" charset="0"/>
              </a:rPr>
              <a:t>Oferta de um tópico especial de 45 horas nos Programas de Pós-Graduação em Educação (PPGEducação), Direito (PPGDir) e Meio Ambiente (PPGMade) sobre emergências climáticas e sua relação com educação, direito e meio ambiente. Esse módulo será aberto como curso de extensão para os movimentos sociais e comunidades parceiras</a:t>
            </a:r>
            <a:endParaRPr lang="pt-BR" dirty="0"/>
          </a:p>
        </p:txBody>
      </p:sp>
    </p:spTree>
    <p:extLst>
      <p:ext uri="{BB962C8B-B14F-4D97-AF65-F5344CB8AC3E}">
        <p14:creationId xmlns:p14="http://schemas.microsoft.com/office/powerpoint/2010/main" val="140683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5BE8-56DC-8C82-2E9C-C364DB619414}"/>
              </a:ext>
            </a:extLst>
          </p:cNvPr>
          <p:cNvSpPr>
            <a:spLocks noGrp="1"/>
          </p:cNvSpPr>
          <p:nvPr>
            <p:ph type="title"/>
          </p:nvPr>
        </p:nvSpPr>
        <p:spPr/>
        <p:txBody>
          <a:bodyPr/>
          <a:lstStyle/>
          <a:p>
            <a:r>
              <a:rPr lang="pt-BR" sz="4400" b="1" dirty="0">
                <a:effectLst/>
                <a:latin typeface="Calibri" panose="020F0502020204030204" pitchFamily="34" charset="0"/>
                <a:ea typeface="Times New Roman" panose="02020603050405020304" pitchFamily="18" charset="0"/>
                <a:cs typeface="Calibri" panose="020F0502020204030204" pitchFamily="34" charset="0"/>
              </a:rPr>
              <a:t>Grupo de Pesquisa do Climate U - UFPR</a:t>
            </a:r>
            <a:br>
              <a:rPr lang="pt-BR" sz="44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Content Placeholder 2">
            <a:extLst>
              <a:ext uri="{FF2B5EF4-FFF2-40B4-BE49-F238E27FC236}">
                <a16:creationId xmlns:a16="http://schemas.microsoft.com/office/drawing/2014/main" id="{0443629F-216A-755E-246E-713663A11C63}"/>
              </a:ext>
            </a:extLst>
          </p:cNvPr>
          <p:cNvSpPr>
            <a:spLocks noGrp="1"/>
          </p:cNvSpPr>
          <p:nvPr>
            <p:ph idx="1"/>
          </p:nvPr>
        </p:nvSpPr>
        <p:spPr>
          <a:xfrm>
            <a:off x="838200" y="1825625"/>
            <a:ext cx="10515600" cy="3917950"/>
          </a:xfrm>
        </p:spPr>
        <p:txBody>
          <a:bodyPr/>
          <a:lstStyle/>
          <a:p>
            <a:pPr marL="0" marR="0" algn="just">
              <a:lnSpc>
                <a:spcPct val="107000"/>
              </a:lnSpc>
              <a:spcBef>
                <a:spcPts val="0"/>
              </a:spcBef>
              <a:spcAft>
                <a:spcPts val="0"/>
              </a:spcAft>
            </a:pPr>
            <a:r>
              <a:rPr lang="pt-BR" sz="1800" dirty="0">
                <a:effectLst/>
                <a:latin typeface="Calibri" panose="020F0502020204030204" pitchFamily="34" charset="0"/>
                <a:ea typeface="Times New Roman" panose="02020603050405020304" pitchFamily="18" charset="0"/>
                <a:cs typeface="Calibri" panose="020F0502020204030204" pitchFamily="34" charset="0"/>
              </a:rPr>
              <a:t>Sônia Fátima Schwendler (coordenadora do Projeto, </a:t>
            </a:r>
            <a:r>
              <a:rPr lang="en-US" sz="1800" dirty="0" err="1">
                <a:effectLst/>
              </a:rPr>
              <a:t>Programa</a:t>
            </a:r>
            <a:r>
              <a:rPr lang="en-US" sz="1800" dirty="0">
                <a:effectLst/>
              </a:rPr>
              <a:t> de </a:t>
            </a:r>
            <a:r>
              <a:rPr lang="en-US" sz="1800" dirty="0" err="1">
                <a:effectLst/>
              </a:rPr>
              <a:t>Pós-Graduação</a:t>
            </a:r>
            <a:r>
              <a:rPr lang="en-US" sz="1800" dirty="0">
                <a:effectLst/>
              </a:rPr>
              <a:t> </a:t>
            </a:r>
            <a:r>
              <a:rPr lang="en-US" sz="1800" dirty="0" err="1">
                <a:effectLst/>
              </a:rPr>
              <a:t>em</a:t>
            </a:r>
            <a:r>
              <a:rPr lang="en-US" sz="1800" dirty="0">
                <a:effectLst/>
              </a:rPr>
              <a:t> </a:t>
            </a:r>
            <a:r>
              <a:rPr lang="en-US" sz="1800" dirty="0" err="1">
                <a:effectLst/>
              </a:rPr>
              <a:t>Educação</a:t>
            </a:r>
            <a:r>
              <a:rPr lang="pt-BR" sz="1800" dirty="0">
                <a:effectLst/>
                <a:latin typeface="Calibri" panose="020F0502020204030204" pitchFamily="34" charset="0"/>
                <a:ea typeface="Times New Roman" panose="02020603050405020304" pitchFamily="18" charset="0"/>
                <a:cs typeface="Calibri" panose="020F0502020204030204" pitchFamily="34" charset="0"/>
              </a:rPr>
              <a:t>)</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pt-BR" sz="1800" dirty="0">
                <a:effectLst/>
                <a:latin typeface="Calibri" panose="020F0502020204030204" pitchFamily="34" charset="0"/>
                <a:ea typeface="Times New Roman" panose="02020603050405020304" pitchFamily="18" charset="0"/>
                <a:cs typeface="Calibri" panose="020F0502020204030204" pitchFamily="34" charset="0"/>
              </a:rPr>
              <a:t>Cristina Frutuoso Teixeira (</a:t>
            </a:r>
            <a:r>
              <a:rPr lang="en-US" sz="1800" dirty="0" err="1">
                <a:effectLst/>
              </a:rPr>
              <a:t>Programa</a:t>
            </a:r>
            <a:r>
              <a:rPr lang="en-US" sz="1800" dirty="0">
                <a:effectLst/>
              </a:rPr>
              <a:t> de </a:t>
            </a:r>
            <a:r>
              <a:rPr lang="en-US" sz="1800" dirty="0" err="1">
                <a:effectLst/>
              </a:rPr>
              <a:t>Pós-Graduação</a:t>
            </a:r>
            <a:r>
              <a:rPr lang="en-US" sz="1800" dirty="0">
                <a:effectLst/>
              </a:rPr>
              <a:t> </a:t>
            </a:r>
            <a:r>
              <a:rPr lang="en-US" sz="1800" dirty="0" err="1">
                <a:effectLst/>
              </a:rPr>
              <a:t>em</a:t>
            </a:r>
            <a:r>
              <a:rPr lang="en-US" sz="1800" dirty="0">
                <a:effectLst/>
              </a:rPr>
              <a:t> </a:t>
            </a:r>
            <a:r>
              <a:rPr lang="en-US" sz="1800" dirty="0" err="1">
                <a:effectLst/>
              </a:rPr>
              <a:t>Meio</a:t>
            </a:r>
            <a:r>
              <a:rPr lang="en-US" sz="1800" dirty="0"/>
              <a:t> </a:t>
            </a:r>
            <a:r>
              <a:rPr lang="en-US" sz="1800" dirty="0" err="1"/>
              <a:t>Ambiente</a:t>
            </a:r>
            <a:r>
              <a:rPr lang="en-US" sz="1800" dirty="0"/>
              <a:t> e </a:t>
            </a:r>
            <a:r>
              <a:rPr lang="en-US" sz="1800" dirty="0" err="1"/>
              <a:t>Desenvolvimento</a:t>
            </a:r>
            <a:r>
              <a:rPr lang="en-US" sz="1800" dirty="0"/>
              <a:t>)</a:t>
            </a:r>
          </a:p>
          <a:p>
            <a:pPr marL="0" algn="just">
              <a:lnSpc>
                <a:spcPct val="107000"/>
              </a:lnSpc>
              <a:spcBef>
                <a:spcPts val="0"/>
              </a:spcBef>
            </a:pPr>
            <a:r>
              <a:rPr lang="pt-BR" sz="1800" dirty="0">
                <a:effectLst/>
                <a:latin typeface="Calibri" panose="020F0502020204030204" pitchFamily="34" charset="0"/>
                <a:ea typeface="Times New Roman" panose="02020603050405020304" pitchFamily="18" charset="0"/>
                <a:cs typeface="Calibri" panose="020F0502020204030204" pitchFamily="34" charset="0"/>
              </a:rPr>
              <a:t>Katya Regina Isaguirre-Torres (</a:t>
            </a:r>
            <a:r>
              <a:rPr lang="en-US" sz="1800" dirty="0" err="1">
                <a:effectLst/>
              </a:rPr>
              <a:t>Programa</a:t>
            </a:r>
            <a:r>
              <a:rPr lang="en-US" sz="1800" dirty="0">
                <a:effectLst/>
              </a:rPr>
              <a:t> de </a:t>
            </a:r>
            <a:r>
              <a:rPr lang="en-US" sz="1800" dirty="0" err="1">
                <a:effectLst/>
              </a:rPr>
              <a:t>Pós-Graduação</a:t>
            </a:r>
            <a:r>
              <a:rPr lang="en-US" sz="1800" dirty="0">
                <a:effectLst/>
              </a:rPr>
              <a:t> </a:t>
            </a:r>
            <a:r>
              <a:rPr lang="en-US" sz="1800" dirty="0" err="1">
                <a:effectLst/>
              </a:rPr>
              <a:t>em</a:t>
            </a:r>
            <a:r>
              <a:rPr lang="en-US" sz="1800" dirty="0">
                <a:effectLst/>
              </a:rPr>
              <a:t> </a:t>
            </a:r>
            <a:r>
              <a:rPr lang="en-US" sz="1800" dirty="0" err="1">
                <a:effectLst/>
              </a:rPr>
              <a:t>Direito</a:t>
            </a:r>
            <a:r>
              <a:rPr lang="en-US" sz="1800" dirty="0"/>
              <a:t>)</a:t>
            </a:r>
          </a:p>
          <a:p>
            <a:pPr marL="0" algn="just">
              <a:lnSpc>
                <a:spcPct val="107000"/>
              </a:lnSpc>
              <a:spcBef>
                <a:spcPts val="0"/>
              </a:spcBef>
            </a:pPr>
            <a:r>
              <a:rPr lang="pt-BR" sz="1800" dirty="0">
                <a:effectLst/>
                <a:latin typeface="Calibri" panose="020F0502020204030204" pitchFamily="34" charset="0"/>
                <a:ea typeface="Times New Roman" panose="02020603050405020304" pitchFamily="18" charset="0"/>
                <a:cs typeface="Calibri" panose="020F0502020204030204" pitchFamily="34" charset="0"/>
              </a:rPr>
              <a:t>Naína Pierri Estades (</a:t>
            </a:r>
            <a:r>
              <a:rPr lang="en-US" sz="1800" dirty="0" err="1">
                <a:effectLst/>
              </a:rPr>
              <a:t>Programa</a:t>
            </a:r>
            <a:r>
              <a:rPr lang="en-US" sz="1800" dirty="0">
                <a:effectLst/>
              </a:rPr>
              <a:t> de </a:t>
            </a:r>
            <a:r>
              <a:rPr lang="en-US" sz="1800" dirty="0" err="1">
                <a:effectLst/>
              </a:rPr>
              <a:t>Pós-Graduação</a:t>
            </a:r>
            <a:r>
              <a:rPr lang="en-US" sz="1800" dirty="0">
                <a:effectLst/>
              </a:rPr>
              <a:t> </a:t>
            </a:r>
            <a:r>
              <a:rPr lang="en-US" sz="1800" dirty="0" err="1">
                <a:effectLst/>
              </a:rPr>
              <a:t>em</a:t>
            </a:r>
            <a:r>
              <a:rPr lang="en-US" sz="1800" dirty="0">
                <a:effectLst/>
              </a:rPr>
              <a:t> </a:t>
            </a:r>
            <a:r>
              <a:rPr lang="en-US" sz="1800" dirty="0" err="1">
                <a:effectLst/>
              </a:rPr>
              <a:t>Meio</a:t>
            </a:r>
            <a:r>
              <a:rPr lang="en-US" sz="1800" dirty="0"/>
              <a:t> </a:t>
            </a:r>
            <a:r>
              <a:rPr lang="en-US" sz="1800" dirty="0" err="1"/>
              <a:t>Ambiente</a:t>
            </a:r>
            <a:r>
              <a:rPr lang="en-US" sz="1800" dirty="0"/>
              <a:t> e </a:t>
            </a:r>
            <a:r>
              <a:rPr lang="en-US" sz="1800" dirty="0" err="1"/>
              <a:t>Desenvolvimento</a:t>
            </a:r>
            <a:r>
              <a:rPr lang="en-US" sz="1800" dirty="0"/>
              <a:t>)</a:t>
            </a:r>
          </a:p>
          <a:p>
            <a:pPr marL="0" marR="0" algn="just">
              <a:lnSpc>
                <a:spcPct val="107000"/>
              </a:lnSpc>
              <a:spcBef>
                <a:spcPts val="0"/>
              </a:spcBef>
              <a:spcAft>
                <a:spcPts val="0"/>
              </a:spcAft>
            </a:pPr>
            <a:r>
              <a:rPr lang="pt-BR" sz="1800" dirty="0">
                <a:effectLst/>
                <a:latin typeface="Calibri" panose="020F0502020204030204" pitchFamily="34" charset="0"/>
                <a:ea typeface="Times New Roman" panose="02020603050405020304" pitchFamily="18" charset="0"/>
                <a:cs typeface="Calibri" panose="020F0502020204030204" pitchFamily="34" charset="0"/>
              </a:rPr>
              <a:t>Andriele Teixeira Ribas (estudante de Oceanografia)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pt-BR" sz="1800" dirty="0">
                <a:effectLst/>
                <a:latin typeface="Calibri" panose="020F0502020204030204" pitchFamily="34" charset="0"/>
                <a:ea typeface="Times New Roman" panose="02020603050405020304" pitchFamily="18" charset="0"/>
                <a:cs typeface="Calibri" panose="020F0502020204030204" pitchFamily="34" charset="0"/>
              </a:rPr>
              <a:t>Julya Naara Mayer Wisniewski  (direito)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Bef>
                <a:spcPts val="0"/>
              </a:spcBef>
            </a:pPr>
            <a:r>
              <a:rPr lang="pt-BR" sz="1800" dirty="0">
                <a:effectLst/>
                <a:latin typeface="Calibri" panose="020F0502020204030204" pitchFamily="34" charset="0"/>
                <a:ea typeface="Times New Roman" panose="02020603050405020304" pitchFamily="18" charset="0"/>
                <a:cs typeface="Calibri" panose="020F0502020204030204" pitchFamily="34" charset="0"/>
              </a:rPr>
              <a:t>Mariana Ribeiro do Amaral (doutoranda Educação)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pt-BR" sz="1800" dirty="0">
                <a:effectLst/>
                <a:latin typeface="Calibri" panose="020F0502020204030204" pitchFamily="34" charset="0"/>
                <a:ea typeface="Times New Roman" panose="02020603050405020304" pitchFamily="18" charset="0"/>
                <a:cs typeface="Calibri" panose="020F0502020204030204" pitchFamily="34" charset="0"/>
              </a:rPr>
              <a:t>Robson Delgado (jornalista)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Bef>
                <a:spcPts val="0"/>
              </a:spcBef>
            </a:pPr>
            <a:r>
              <a:rPr lang="pt-BR" sz="1800" dirty="0">
                <a:effectLst/>
                <a:latin typeface="Calibri" panose="020F0502020204030204" pitchFamily="34" charset="0"/>
                <a:ea typeface="Times New Roman" panose="02020603050405020304" pitchFamily="18" charset="0"/>
                <a:cs typeface="Calibri" panose="020F0502020204030204" pitchFamily="34" charset="0"/>
              </a:rPr>
              <a:t>Sylviane Guilhermo (doutoranda Educação)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Bef>
                <a:spcPts val="0"/>
              </a:spcBef>
            </a:pPr>
            <a:r>
              <a:rPr lang="pt-BR" sz="1800" dirty="0">
                <a:effectLst/>
                <a:latin typeface="Calibri" panose="020F0502020204030204" pitchFamily="34" charset="0"/>
                <a:ea typeface="Times New Roman" panose="02020603050405020304" pitchFamily="18" charset="0"/>
                <a:cs typeface="Calibri" panose="020F0502020204030204" pitchFamily="34" charset="0"/>
              </a:rPr>
              <a:t>Victoria Hillesheim Garcia e Silva (estudante de Oceanografia)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pt-BR" sz="1800" dirty="0">
                <a:effectLst/>
                <a:latin typeface="Calibri" panose="020F0502020204030204" pitchFamily="34" charset="0"/>
                <a:ea typeface="Times New Roman" panose="02020603050405020304" pitchFamily="18" charset="0"/>
                <a:cs typeface="Calibri" panose="020F0502020204030204" pitchFamily="34" charset="0"/>
              </a:rPr>
              <a:t>Vinicius Ricardo Tomal (doutorando Direito)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2182416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B17222-0097-371F-9959-8ECE957B745E}"/>
              </a:ext>
            </a:extLst>
          </p:cNvPr>
          <p:cNvSpPr>
            <a:spLocks noGrp="1"/>
          </p:cNvSpPr>
          <p:nvPr>
            <p:ph type="title"/>
          </p:nvPr>
        </p:nvSpPr>
        <p:spPr>
          <a:xfrm>
            <a:off x="686834" y="1153572"/>
            <a:ext cx="3200400" cy="4461163"/>
          </a:xfrm>
        </p:spPr>
        <p:txBody>
          <a:bodyPr>
            <a:normAutofit/>
          </a:bodyPr>
          <a:lstStyle/>
          <a:p>
            <a:br>
              <a:rPr lang="pt-BR" sz="4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br>
            <a:r>
              <a:rPr lang="pt-BR" sz="4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Impactos das ações da Universidade com a Justiça climática</a:t>
            </a:r>
            <a:br>
              <a:rPr lang="pt-BR" sz="4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pt-BR"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73935EA9-0E77-9A5E-6E1A-0157250BF39A}"/>
              </a:ext>
            </a:extLst>
          </p:cNvPr>
          <p:cNvSpPr>
            <a:spLocks noGrp="1"/>
          </p:cNvSpPr>
          <p:nvPr>
            <p:ph idx="1"/>
          </p:nvPr>
        </p:nvSpPr>
        <p:spPr>
          <a:xfrm>
            <a:off x="4447308" y="591344"/>
            <a:ext cx="6906491" cy="5585619"/>
          </a:xfrm>
        </p:spPr>
        <p:txBody>
          <a:bodyPr anchor="ctr">
            <a:normAutofit/>
          </a:bodyPr>
          <a:lstStyle/>
          <a:p>
            <a:pPr marL="0" marR="0">
              <a:spcBef>
                <a:spcPts val="1200"/>
              </a:spcBef>
              <a:spcAft>
                <a:spcPts val="1200"/>
              </a:spcAft>
            </a:pPr>
            <a:r>
              <a:rPr lang="pt-BR" sz="1500" b="1" dirty="0">
                <a:effectLst/>
                <a:latin typeface="Calibri" panose="020F0502020204030204" pitchFamily="34" charset="0"/>
                <a:ea typeface="Calibri" panose="020F0502020204030204" pitchFamily="34" charset="0"/>
                <a:cs typeface="Calibri" panose="020F0502020204030204" pitchFamily="34" charset="0"/>
              </a:rPr>
              <a:t>reconhecimento das ações já desenvolvidos nos territórios camponeses e das comunidades tradicionais</a:t>
            </a:r>
            <a:r>
              <a:rPr lang="pt-BR" sz="15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fortalecendo a parceria universidade - movimentos sociais  na </a:t>
            </a:r>
            <a:r>
              <a:rPr lang="pt-BR" sz="15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co-produção do conhecimento sobre mudança climática; </a:t>
            </a:r>
            <a:endParaRPr lang="pt-BR" sz="15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200"/>
              </a:spcBef>
              <a:spcAft>
                <a:spcPts val="1200"/>
              </a:spcAft>
            </a:pPr>
            <a:r>
              <a:rPr lang="pt-BR" sz="1500" dirty="0">
                <a:effectLst/>
                <a:latin typeface="Calibri" panose="020F0502020204030204" pitchFamily="34" charset="0"/>
                <a:ea typeface="Calibri" panose="020F0502020204030204" pitchFamily="34" charset="0"/>
                <a:cs typeface="Calibri" panose="020F0502020204030204" pitchFamily="34" charset="0"/>
              </a:rPr>
              <a:t>o </a:t>
            </a:r>
            <a:r>
              <a:rPr lang="pt-BR" sz="1500" b="1" dirty="0">
                <a:effectLst/>
                <a:latin typeface="Calibri" panose="020F0502020204030204" pitchFamily="34" charset="0"/>
                <a:ea typeface="Calibri" panose="020F0502020204030204" pitchFamily="34" charset="0"/>
                <a:cs typeface="Calibri" panose="020F0502020204030204" pitchFamily="34" charset="0"/>
              </a:rPr>
              <a:t>questionamento das estratégias que vem sendo adotadas no enfrentamento das questões climáticas</a:t>
            </a:r>
            <a:r>
              <a:rPr lang="pt-BR" sz="1500" dirty="0">
                <a:effectLst/>
                <a:latin typeface="Calibri" panose="020F0502020204030204" pitchFamily="34" charset="0"/>
                <a:ea typeface="Calibri" panose="020F0502020204030204" pitchFamily="34" charset="0"/>
                <a:cs typeface="Calibri" panose="020F0502020204030204" pitchFamily="34" charset="0"/>
              </a:rPr>
              <a:t>; </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200"/>
              </a:spcBef>
              <a:spcAft>
                <a:spcPts val="1200"/>
              </a:spcAft>
              <a:tabLst>
                <a:tab pos="180340" algn="l"/>
              </a:tabLst>
            </a:pPr>
            <a:r>
              <a:rPr lang="pt-BR" sz="1500" dirty="0">
                <a:effectLst/>
                <a:latin typeface="Calibri" panose="020F0502020204030204" pitchFamily="34" charset="0"/>
                <a:ea typeface="Times New Roman" panose="02020603050405020304" pitchFamily="18" charset="0"/>
                <a:cs typeface="Calibri" panose="020F0502020204030204" pitchFamily="34" charset="0"/>
              </a:rPr>
              <a:t>O </a:t>
            </a:r>
            <a:r>
              <a:rPr lang="pt-BR" sz="1500" b="1" dirty="0">
                <a:effectLst/>
                <a:latin typeface="Calibri" panose="020F0502020204030204" pitchFamily="34" charset="0"/>
                <a:ea typeface="Times New Roman" panose="02020603050405020304" pitchFamily="18" charset="0"/>
                <a:cs typeface="Calibri" panose="020F0502020204030204" pitchFamily="34" charset="0"/>
              </a:rPr>
              <a:t>reconhecimento do impacto das mudanças climáticas sobre a vida das mulheres e suas resistências </a:t>
            </a:r>
            <a:r>
              <a:rPr lang="pt-BR" sz="1500" dirty="0">
                <a:effectLst/>
                <a:latin typeface="Calibri" panose="020F0502020204030204" pitchFamily="34" charset="0"/>
                <a:ea typeface="Times New Roman" panose="02020603050405020304" pitchFamily="18" charset="0"/>
                <a:cs typeface="Calibri" panose="020F0502020204030204" pitchFamily="34" charset="0"/>
              </a:rPr>
              <a:t>têm </a:t>
            </a:r>
            <a:r>
              <a:rPr lang="pt-BR" sz="1500" b="1" dirty="0">
                <a:effectLst/>
                <a:latin typeface="Calibri" panose="020F0502020204030204" pitchFamily="34" charset="0"/>
                <a:ea typeface="Times New Roman" panose="02020603050405020304" pitchFamily="18" charset="0"/>
                <a:cs typeface="Calibri" panose="020F0502020204030204" pitchFamily="34" charset="0"/>
              </a:rPr>
              <a:t>f</a:t>
            </a:r>
            <a:r>
              <a:rPr lang="pt-BR" sz="1500" b="1" dirty="0">
                <a:effectLst/>
                <a:latin typeface="Calibri" panose="020F0502020204030204" pitchFamily="34" charset="0"/>
                <a:ea typeface="Calibri" panose="020F0502020204030204" pitchFamily="34" charset="0"/>
                <a:cs typeface="Calibri" panose="020F0502020204030204" pitchFamily="34" charset="0"/>
              </a:rPr>
              <a:t>omentado projetos de pesquisa e cursos de formação de mulheres </a:t>
            </a:r>
            <a:r>
              <a:rPr lang="pt-BR" sz="1500" dirty="0">
                <a:effectLst/>
                <a:latin typeface="Calibri" panose="020F0502020204030204" pitchFamily="34" charset="0"/>
                <a:ea typeface="Calibri" panose="020F0502020204030204" pitchFamily="34" charset="0"/>
                <a:cs typeface="Calibri" panose="020F0502020204030204" pitchFamily="34" charset="0"/>
              </a:rPr>
              <a:t>sobre emergência climática, soberania alimentar e empoderamento das mulheres do campo, das águas e das florestas;</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200"/>
              </a:spcBef>
              <a:spcAft>
                <a:spcPts val="1200"/>
              </a:spcAft>
              <a:tabLst>
                <a:tab pos="180340" algn="l"/>
              </a:tabLst>
            </a:pPr>
            <a:r>
              <a:rPr lang="pt-BR" sz="1500" b="1" dirty="0">
                <a:effectLst/>
                <a:latin typeface="Calibri" panose="020F0502020204030204" pitchFamily="34" charset="0"/>
                <a:ea typeface="Calibri" panose="020F0502020204030204" pitchFamily="34" charset="0"/>
                <a:cs typeface="Calibri" panose="020F0502020204030204" pitchFamily="34" charset="0"/>
              </a:rPr>
              <a:t>A inclusão das questões ambientais e climáticas na agenda de pesquisa, extensão e ensino da universidade </a:t>
            </a:r>
            <a:r>
              <a:rPr lang="pt-BR" sz="1500" dirty="0">
                <a:effectLst/>
                <a:latin typeface="Calibri" panose="020F0502020204030204" pitchFamily="34" charset="0"/>
                <a:ea typeface="Calibri" panose="020F0502020204030204" pitchFamily="34" charset="0"/>
                <a:cs typeface="Calibri" panose="020F0502020204030204" pitchFamily="34" charset="0"/>
              </a:rPr>
              <a:t>tem fortalecido seu papel em relação aos debates epistêmicos sobre as alterações climáticas;</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200"/>
              </a:spcBef>
              <a:spcAft>
                <a:spcPts val="1200"/>
              </a:spcAft>
              <a:tabLst>
                <a:tab pos="180340" algn="l"/>
              </a:tabLst>
            </a:pPr>
            <a:r>
              <a:rPr lang="pt-BR" sz="1500" dirty="0">
                <a:effectLst/>
                <a:latin typeface="Calibri" panose="020F0502020204030204" pitchFamily="34" charset="0"/>
                <a:ea typeface="Times New Roman" panose="02020603050405020304" pitchFamily="18" charset="0"/>
                <a:cs typeface="Calibri" panose="020F0502020204030204" pitchFamily="34" charset="0"/>
              </a:rPr>
              <a:t> </a:t>
            </a:r>
            <a:r>
              <a:rPr lang="pt-BR" sz="1500" b="1" dirty="0">
                <a:effectLst/>
                <a:latin typeface="Calibri" panose="020F0502020204030204" pitchFamily="34" charset="0"/>
                <a:ea typeface="Calibri" panose="020F0502020204030204" pitchFamily="34" charset="0"/>
                <a:cs typeface="Calibri" panose="020F0502020204030204" pitchFamily="34" charset="0"/>
              </a:rPr>
              <a:t>As mudanças no currículo da universidade, por meio da inclusão do debate climático</a:t>
            </a:r>
            <a:r>
              <a:rPr lang="pt-BR" sz="1500" dirty="0">
                <a:effectLst/>
                <a:latin typeface="Calibri" panose="020F0502020204030204" pitchFamily="34" charset="0"/>
                <a:ea typeface="Calibri" panose="020F0502020204030204" pitchFamily="34" charset="0"/>
                <a:cs typeface="Calibri" panose="020F0502020204030204" pitchFamily="34" charset="0"/>
              </a:rPr>
              <a:t>,  potencializa </a:t>
            </a:r>
            <a:r>
              <a:rPr lang="pt-BR" sz="1500" b="1" dirty="0">
                <a:effectLst/>
                <a:latin typeface="Calibri" panose="020F0502020204030204" pitchFamily="34" charset="0"/>
                <a:ea typeface="Calibri" panose="020F0502020204030204" pitchFamily="34" charset="0"/>
                <a:cs typeface="Calibri" panose="020F0502020204030204" pitchFamily="34" charset="0"/>
              </a:rPr>
              <a:t>o papel da educação na mudança cultural em relação as questões climáticas.</a:t>
            </a:r>
            <a:endParaRPr lang="pt-BR" sz="1500" b="1"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1500" dirty="0"/>
          </a:p>
        </p:txBody>
      </p:sp>
    </p:spTree>
    <p:extLst>
      <p:ext uri="{BB962C8B-B14F-4D97-AF65-F5344CB8AC3E}">
        <p14:creationId xmlns:p14="http://schemas.microsoft.com/office/powerpoint/2010/main" val="401573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4E46-CCA9-9FD1-5927-5075F4A23044}"/>
              </a:ext>
            </a:extLst>
          </p:cNvPr>
          <p:cNvSpPr>
            <a:spLocks noGrp="1"/>
          </p:cNvSpPr>
          <p:nvPr>
            <p:ph type="title"/>
          </p:nvPr>
        </p:nvSpPr>
        <p:spPr>
          <a:xfrm>
            <a:off x="838200" y="590550"/>
            <a:ext cx="10515600" cy="1100138"/>
          </a:xfrm>
        </p:spPr>
        <p:txBody>
          <a:bodyPr>
            <a:normAutofit fontScale="90000"/>
          </a:bodyPr>
          <a:lstStyle/>
          <a:p>
            <a:pPr algn="ctr"/>
            <a:br>
              <a:rPr lang="pt-BR" sz="1800" b="1" dirty="0">
                <a:solidFill>
                  <a:srgbClr val="000000"/>
                </a:solidFill>
                <a:effectLst/>
                <a:latin typeface="Britannic Bold" panose="020B0903060703020204" pitchFamily="34" charset="0"/>
                <a:ea typeface="Calibri" panose="020F0502020204030204" pitchFamily="34" charset="0"/>
                <a:cs typeface="Calibri" panose="020F0502020204030204" pitchFamily="34" charset="0"/>
              </a:rPr>
            </a:br>
            <a:r>
              <a:rPr lang="pt-BR" b="1" dirty="0">
                <a:solidFill>
                  <a:srgbClr val="000000"/>
                </a:solidFill>
                <a:effectLst/>
                <a:latin typeface="Britannic Bold" panose="020B0903060703020204" pitchFamily="34" charset="0"/>
                <a:ea typeface="Calibri" panose="020F0502020204030204" pitchFamily="34" charset="0"/>
                <a:cs typeface="Calibri" panose="020F0502020204030204" pitchFamily="34" charset="0"/>
              </a:rPr>
              <a:t>Parcerias na Pesquisa-Ação Participativa </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Content Placeholder 2">
            <a:extLst>
              <a:ext uri="{FF2B5EF4-FFF2-40B4-BE49-F238E27FC236}">
                <a16:creationId xmlns:a16="http://schemas.microsoft.com/office/drawing/2014/main" id="{41EAA333-28F5-F80A-61DA-15B9884A3E8C}"/>
              </a:ext>
            </a:extLst>
          </p:cNvPr>
          <p:cNvSpPr>
            <a:spLocks noGrp="1"/>
          </p:cNvSpPr>
          <p:nvPr>
            <p:ph idx="1"/>
          </p:nvPr>
        </p:nvSpPr>
        <p:spPr>
          <a:xfrm>
            <a:off x="485775" y="1825625"/>
            <a:ext cx="10868025" cy="4351338"/>
          </a:xfrm>
        </p:spPr>
        <p:txBody>
          <a:bodyPr/>
          <a:lstStyle/>
          <a:p>
            <a:r>
              <a:rPr lang="pt-BR" dirty="0">
                <a:effectLst/>
                <a:latin typeface="Calibri" panose="020F0502020204030204" pitchFamily="34" charset="0"/>
                <a:ea typeface="Times New Roman" panose="02020603050405020304" pitchFamily="18" charset="0"/>
                <a:cs typeface="Calibri" panose="020F0502020204030204" pitchFamily="34" charset="0"/>
              </a:rPr>
              <a:t>Movimento das Trabalhadoras e Trabalhadores Rurais Sem Terra (MST), </a:t>
            </a:r>
          </a:p>
          <a:p>
            <a:r>
              <a:rPr lang="pt-BR" dirty="0">
                <a:effectLst/>
                <a:latin typeface="Calibri" panose="020F0502020204030204" pitchFamily="34" charset="0"/>
                <a:ea typeface="Times New Roman" panose="02020603050405020304" pitchFamily="18" charset="0"/>
                <a:cs typeface="Calibri" panose="020F0502020204030204" pitchFamily="34" charset="0"/>
              </a:rPr>
              <a:t>Movimento das Atingidas e Atingidos por Barragens (MAB), </a:t>
            </a:r>
          </a:p>
          <a:p>
            <a:r>
              <a:rPr lang="pt-BR" dirty="0">
                <a:effectLst/>
                <a:latin typeface="Calibri" panose="020F0502020204030204" pitchFamily="34" charset="0"/>
                <a:ea typeface="Times New Roman" panose="02020603050405020304" pitchFamily="18" charset="0"/>
                <a:cs typeface="Calibri" panose="020F0502020204030204" pitchFamily="34" charset="0"/>
              </a:rPr>
              <a:t>Movimento de Mulheres Camponesas (MMC), </a:t>
            </a:r>
          </a:p>
          <a:p>
            <a:r>
              <a:rPr lang="pt-BR" dirty="0">
                <a:effectLst/>
                <a:latin typeface="Calibri" panose="020F0502020204030204" pitchFamily="34" charset="0"/>
                <a:ea typeface="Times New Roman" panose="02020603050405020304" pitchFamily="18" charset="0"/>
                <a:cs typeface="Calibri" panose="020F0502020204030204" pitchFamily="34" charset="0"/>
              </a:rPr>
              <a:t>Movimento das Pescadoras e Pescadores Artesanais (MPP), </a:t>
            </a:r>
          </a:p>
          <a:p>
            <a:r>
              <a:rPr lang="pt-BR" dirty="0">
                <a:effectLst/>
                <a:latin typeface="Calibri" panose="020F0502020204030204" pitchFamily="34" charset="0"/>
                <a:ea typeface="Times New Roman" panose="02020603050405020304" pitchFamily="18" charset="0"/>
                <a:cs typeface="Calibri" panose="020F0502020204030204" pitchFamily="34" charset="0"/>
              </a:rPr>
              <a:t>Comunidades Tradicionais – Indígena, Quilombola e Caiçara. </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1759676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CFDEFB-83A4-A956-DED6-7E0ABE0FB68D}"/>
              </a:ext>
            </a:extLst>
          </p:cNvPr>
          <p:cNvSpPr>
            <a:spLocks noGrp="1"/>
          </p:cNvSpPr>
          <p:nvPr>
            <p:ph type="title"/>
          </p:nvPr>
        </p:nvSpPr>
        <p:spPr>
          <a:xfrm>
            <a:off x="152400" y="591344"/>
            <a:ext cx="3734834" cy="5585619"/>
          </a:xfrm>
        </p:spPr>
        <p:txBody>
          <a:bodyPr>
            <a:normAutofit/>
          </a:bodyPr>
          <a:lstStyle/>
          <a:p>
            <a:pPr>
              <a:lnSpc>
                <a:spcPct val="90000"/>
              </a:lnSpc>
            </a:pPr>
            <a:r>
              <a:rPr lang="pt-BR" sz="4400" b="1" dirty="0">
                <a:effectLst/>
                <a:latin typeface="Times New Roman" panose="02020603050405020304" pitchFamily="18" charset="0"/>
                <a:ea typeface="Times New Roman" panose="02020603050405020304" pitchFamily="18" charset="0"/>
              </a:rPr>
              <a:t>O debate da emergência climática e sua relação com as violações de direitos e experiências de resistência.</a:t>
            </a:r>
            <a:br>
              <a:rPr lang="pt-BR" sz="4400" b="1" dirty="0">
                <a:effectLst/>
                <a:latin typeface="Times New Roman" panose="02020603050405020304" pitchFamily="18" charset="0"/>
                <a:ea typeface="Times New Roman" panose="02020603050405020304" pitchFamily="18" charset="0"/>
              </a:rPr>
            </a:br>
            <a:endParaRPr lang="pt-BR" dirty="0">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94F685-2E9E-386D-C156-7516D9D63EA9}"/>
              </a:ext>
            </a:extLst>
          </p:cNvPr>
          <p:cNvSpPr>
            <a:spLocks noGrp="1"/>
          </p:cNvSpPr>
          <p:nvPr>
            <p:ph idx="1"/>
          </p:nvPr>
        </p:nvSpPr>
        <p:spPr>
          <a:xfrm>
            <a:off x="4447308" y="319088"/>
            <a:ext cx="7186527" cy="5857875"/>
          </a:xfrm>
        </p:spPr>
        <p:txBody>
          <a:bodyPr anchor="ctr">
            <a:normAutofit/>
          </a:bodyPr>
          <a:lstStyle/>
          <a:p>
            <a:pPr>
              <a:lnSpc>
                <a:spcPct val="90000"/>
              </a:lnSpc>
            </a:pPr>
            <a:r>
              <a:rPr lang="pt-BR" sz="2000" dirty="0">
                <a:effectLst/>
                <a:latin typeface="Times New Roman" panose="02020603050405020304" pitchFamily="18" charset="0"/>
                <a:ea typeface="Times New Roman" panose="02020603050405020304" pitchFamily="18" charset="0"/>
              </a:rPr>
              <a:t>A </a:t>
            </a:r>
            <a:r>
              <a:rPr lang="pt-BR" sz="2000" b="1" dirty="0">
                <a:effectLst/>
                <a:latin typeface="Times New Roman" panose="02020603050405020304" pitchFamily="18" charset="0"/>
                <a:ea typeface="Times New Roman" panose="02020603050405020304" pitchFamily="18" charset="0"/>
              </a:rPr>
              <a:t>escuta das representações dos movimentos sociais </a:t>
            </a:r>
            <a:r>
              <a:rPr lang="pt-BR" sz="2000" dirty="0">
                <a:effectLst/>
                <a:latin typeface="Times New Roman" panose="02020603050405020304" pitchFamily="18" charset="0"/>
                <a:ea typeface="Times New Roman" panose="02020603050405020304" pitchFamily="18" charset="0"/>
              </a:rPr>
              <a:t>possibilitou compreender os impactos das mudanças climáticas sobre as populações do campo, comunidades originárias, costeiras e ribeirinhas, acampados/assentados da reforma agrária, atingidos por barragens e/ou por desastres climáticos. </a:t>
            </a:r>
          </a:p>
          <a:p>
            <a:pPr marL="0" indent="0">
              <a:lnSpc>
                <a:spcPct val="90000"/>
              </a:lnSpc>
              <a:buNone/>
            </a:pPr>
            <a:endParaRPr lang="pt-BR" sz="2000" dirty="0">
              <a:effectLst/>
              <a:latin typeface="Times New Roman" panose="02020603050405020304" pitchFamily="18" charset="0"/>
              <a:ea typeface="Times New Roman" panose="02020603050405020304" pitchFamily="18" charset="0"/>
            </a:endParaRPr>
          </a:p>
          <a:p>
            <a:pPr>
              <a:lnSpc>
                <a:spcPct val="90000"/>
              </a:lnSpc>
            </a:pPr>
            <a:r>
              <a:rPr lang="pt-BR" sz="2000" dirty="0">
                <a:effectLst/>
                <a:latin typeface="Times New Roman" panose="02020603050405020304" pitchFamily="18" charset="0"/>
                <a:ea typeface="Times New Roman" panose="02020603050405020304" pitchFamily="18" charset="0"/>
              </a:rPr>
              <a:t>Buscou-se </a:t>
            </a:r>
            <a:r>
              <a:rPr lang="pt-BR" sz="2000" b="1" dirty="0">
                <a:effectLst/>
                <a:latin typeface="Times New Roman" panose="02020603050405020304" pitchFamily="18" charset="0"/>
                <a:ea typeface="Times New Roman" panose="02020603050405020304" pitchFamily="18" charset="0"/>
              </a:rPr>
              <a:t>ouvir o modo como percebem as mudanças climáticas </a:t>
            </a:r>
            <a:r>
              <a:rPr lang="pt-BR" sz="2000" dirty="0">
                <a:effectLst/>
                <a:latin typeface="Times New Roman" panose="02020603050405020304" pitchFamily="18" charset="0"/>
                <a:ea typeface="Times New Roman" panose="02020603050405020304" pitchFamily="18" charset="0"/>
              </a:rPr>
              <a:t>e como constituem </a:t>
            </a:r>
            <a:r>
              <a:rPr lang="pt-BR" sz="2000" b="1" dirty="0">
                <a:effectLst/>
                <a:latin typeface="Times New Roman" panose="02020603050405020304" pitchFamily="18" charset="0"/>
                <a:ea typeface="Times New Roman" panose="02020603050405020304" pitchFamily="18" charset="0"/>
              </a:rPr>
              <a:t>estratégias de resistência</a:t>
            </a:r>
            <a:r>
              <a:rPr lang="pt-BR" sz="2000" dirty="0">
                <a:effectLst/>
                <a:latin typeface="Times New Roman" panose="02020603050405020304" pitchFamily="18" charset="0"/>
                <a:ea typeface="Times New Roman" panose="02020603050405020304" pitchFamily="18" charset="0"/>
              </a:rPr>
              <a:t>. </a:t>
            </a:r>
          </a:p>
          <a:p>
            <a:pPr marL="0" indent="0">
              <a:lnSpc>
                <a:spcPct val="90000"/>
              </a:lnSpc>
              <a:buNone/>
            </a:pPr>
            <a:endParaRPr lang="pt-BR" sz="2000" dirty="0">
              <a:effectLst/>
              <a:latin typeface="Times New Roman" panose="02020603050405020304" pitchFamily="18" charset="0"/>
              <a:ea typeface="Times New Roman" panose="02020603050405020304" pitchFamily="18" charset="0"/>
            </a:endParaRPr>
          </a:p>
          <a:p>
            <a:pPr>
              <a:lnSpc>
                <a:spcPct val="90000"/>
              </a:lnSpc>
            </a:pPr>
            <a:r>
              <a:rPr lang="pt-BR" sz="2000" dirty="0">
                <a:effectLst/>
                <a:latin typeface="Times New Roman" panose="02020603050405020304" pitchFamily="18" charset="0"/>
                <a:ea typeface="Times New Roman" panose="02020603050405020304" pitchFamily="18" charset="0"/>
              </a:rPr>
              <a:t>Nesse projeto </a:t>
            </a:r>
            <a:r>
              <a:rPr lang="pt-BR" sz="2000" b="1" dirty="0">
                <a:effectLst/>
                <a:latin typeface="Times New Roman" panose="02020603050405020304" pitchFamily="18" charset="0"/>
                <a:ea typeface="Times New Roman" panose="02020603050405020304" pitchFamily="18" charset="0"/>
              </a:rPr>
              <a:t>privilegiamos o olhar das mulheres</a:t>
            </a:r>
            <a:r>
              <a:rPr lang="pt-BR" sz="2000" dirty="0">
                <a:effectLst/>
                <a:latin typeface="Times New Roman" panose="02020603050405020304" pitchFamily="18" charset="0"/>
                <a:ea typeface="Times New Roman" panose="02020603050405020304" pitchFamily="18" charset="0"/>
              </a:rPr>
              <a:t>, considerando a </a:t>
            </a:r>
            <a:r>
              <a:rPr lang="pt-BR" sz="2000" b="1" dirty="0">
                <a:effectLst/>
                <a:latin typeface="Times New Roman" panose="02020603050405020304" pitchFamily="18" charset="0"/>
                <a:ea typeface="Times New Roman" panose="02020603050405020304" pitchFamily="18" charset="0"/>
              </a:rPr>
              <a:t>interseccionalidade</a:t>
            </a:r>
            <a:r>
              <a:rPr lang="pt-BR" sz="2000" dirty="0">
                <a:effectLst/>
                <a:latin typeface="Times New Roman" panose="02020603050405020304" pitchFamily="18" charset="0"/>
                <a:ea typeface="Times New Roman" panose="02020603050405020304" pitchFamily="18" charset="0"/>
              </a:rPr>
              <a:t> de diferentes marcadores sociais que afetam suas vidas em seus respectivos territórios. </a:t>
            </a:r>
          </a:p>
          <a:p>
            <a:pPr>
              <a:lnSpc>
                <a:spcPct val="90000"/>
              </a:lnSpc>
            </a:pPr>
            <a:endParaRPr lang="pt-BR" sz="2000" dirty="0">
              <a:effectLst/>
              <a:latin typeface="Calibri" panose="020F0502020204030204" pitchFamily="34" charset="0"/>
              <a:ea typeface="Calibri" panose="020F0502020204030204" pitchFamily="34" charset="0"/>
            </a:endParaRPr>
          </a:p>
          <a:p>
            <a:pPr marL="0" indent="0">
              <a:lnSpc>
                <a:spcPct val="90000"/>
              </a:lnSpc>
              <a:buNone/>
            </a:pPr>
            <a:endParaRPr lang="pt-BR" sz="2000" dirty="0"/>
          </a:p>
        </p:txBody>
      </p:sp>
    </p:spTree>
    <p:extLst>
      <p:ext uri="{BB962C8B-B14F-4D97-AF65-F5344CB8AC3E}">
        <p14:creationId xmlns:p14="http://schemas.microsoft.com/office/powerpoint/2010/main" val="322737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Content Placeholder 4">
            <a:extLst>
              <a:ext uri="{FF2B5EF4-FFF2-40B4-BE49-F238E27FC236}">
                <a16:creationId xmlns:a16="http://schemas.microsoft.com/office/drawing/2014/main" id="{36C4B272-F5B9-08BC-FFDD-FC8EE2CD0C46}"/>
              </a:ext>
            </a:extLst>
          </p:cNvPr>
          <p:cNvPicPr>
            <a:picLocks noChangeAspect="1"/>
          </p:cNvPicPr>
          <p:nvPr/>
        </p:nvPicPr>
        <p:blipFill rotWithShape="1">
          <a:blip r:embed="rId2"/>
          <a:srcRect t="1096" r="-2" b="7621"/>
          <a:stretch/>
        </p:blipFill>
        <p:spPr>
          <a:xfrm>
            <a:off x="321730" y="321732"/>
            <a:ext cx="5674897" cy="3017405"/>
          </a:xfrm>
          <a:prstGeom prst="rect">
            <a:avLst/>
          </a:prstGeom>
        </p:spPr>
      </p:pic>
      <p:pic>
        <p:nvPicPr>
          <p:cNvPr id="4" name="Picture 3">
            <a:extLst>
              <a:ext uri="{FF2B5EF4-FFF2-40B4-BE49-F238E27FC236}">
                <a16:creationId xmlns:a16="http://schemas.microsoft.com/office/drawing/2014/main" id="{A83D2831-0E65-73F8-FDB3-798F37CCFD8C}"/>
              </a:ext>
            </a:extLst>
          </p:cNvPr>
          <p:cNvPicPr>
            <a:picLocks noChangeAspect="1"/>
          </p:cNvPicPr>
          <p:nvPr/>
        </p:nvPicPr>
        <p:blipFill rotWithShape="1">
          <a:blip r:embed="rId3"/>
          <a:srcRect t="7214" r="-2" b="5384"/>
          <a:stretch/>
        </p:blipFill>
        <p:spPr>
          <a:xfrm>
            <a:off x="321730" y="3510853"/>
            <a:ext cx="5674897" cy="2789954"/>
          </a:xfrm>
          <a:prstGeom prst="rect">
            <a:avLst/>
          </a:prstGeom>
        </p:spPr>
      </p:pic>
      <p:pic>
        <p:nvPicPr>
          <p:cNvPr id="2" name="Content Placeholder 11" descr="Diagram&#10;&#10;Description automatically generated">
            <a:extLst>
              <a:ext uri="{FF2B5EF4-FFF2-40B4-BE49-F238E27FC236}">
                <a16:creationId xmlns:a16="http://schemas.microsoft.com/office/drawing/2014/main" id="{E74AEA99-A9EB-4977-F3AF-632A0E07BCF0}"/>
              </a:ext>
            </a:extLst>
          </p:cNvPr>
          <p:cNvPicPr>
            <a:picLocks noChangeAspect="1"/>
          </p:cNvPicPr>
          <p:nvPr/>
        </p:nvPicPr>
        <p:blipFill rotWithShape="1">
          <a:blip r:embed="rId4">
            <a:extLst>
              <a:ext uri="{28A0092B-C50C-407E-A947-70E740481C1C}">
                <a14:useLocalDpi xmlns:a14="http://schemas.microsoft.com/office/drawing/2010/main" val="0"/>
              </a:ext>
            </a:extLst>
          </a:blip>
          <a:srcRect l="5087" r="2" b="2"/>
          <a:stretch/>
        </p:blipFill>
        <p:spPr>
          <a:xfrm>
            <a:off x="6195373" y="321733"/>
            <a:ext cx="5674897" cy="5979074"/>
          </a:xfrm>
          <a:prstGeom prst="rect">
            <a:avLst/>
          </a:prstGeom>
        </p:spPr>
      </p:pic>
    </p:spTree>
    <p:extLst>
      <p:ext uri="{BB962C8B-B14F-4D97-AF65-F5344CB8AC3E}">
        <p14:creationId xmlns:p14="http://schemas.microsoft.com/office/powerpoint/2010/main" val="612916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62C0A6-CBF1-3F7E-5311-7ED660C28403}"/>
              </a:ext>
            </a:extLst>
          </p:cNvPr>
          <p:cNvSpPr>
            <a:spLocks noGrp="1"/>
          </p:cNvSpPr>
          <p:nvPr>
            <p:ph type="title"/>
          </p:nvPr>
        </p:nvSpPr>
        <p:spPr>
          <a:xfrm>
            <a:off x="640080" y="4777739"/>
            <a:ext cx="3418990" cy="1412119"/>
          </a:xfrm>
        </p:spPr>
        <p:txBody>
          <a:bodyPr vert="horz" lIns="91440" tIns="45720" rIns="91440" bIns="45720" rtlCol="0">
            <a:normAutofit/>
          </a:bodyPr>
          <a:lstStyle/>
          <a:p>
            <a:r>
              <a:rPr lang="en-US" sz="3000" b="1" kern="1200">
                <a:latin typeface="+mj-lt"/>
                <a:ea typeface="+mj-ea"/>
                <a:cs typeface="+mj-cs"/>
              </a:rPr>
              <a:t>JUSTIÇA E LIGITÂNCIA CLIMÁTICA</a:t>
            </a:r>
          </a:p>
        </p:txBody>
      </p:sp>
      <p:pic>
        <p:nvPicPr>
          <p:cNvPr id="4" name="Content Placeholder 3" descr="A group of people in a video conference&#10;&#10;Description automatically generated with low confidence">
            <a:extLst>
              <a:ext uri="{FF2B5EF4-FFF2-40B4-BE49-F238E27FC236}">
                <a16:creationId xmlns:a16="http://schemas.microsoft.com/office/drawing/2014/main" id="{BC300F26-E974-F7BE-7F2A-2A38E88C3CFB}"/>
              </a:ext>
            </a:extLst>
          </p:cNvPr>
          <p:cNvPicPr>
            <a:picLocks noChangeAspect="1"/>
          </p:cNvPicPr>
          <p:nvPr/>
        </p:nvPicPr>
        <p:blipFill rotWithShape="1">
          <a:blip r:embed="rId2">
            <a:extLst>
              <a:ext uri="{28A0092B-C50C-407E-A947-70E740481C1C}">
                <a14:useLocalDpi xmlns:a14="http://schemas.microsoft.com/office/drawing/2010/main" val="0"/>
              </a:ext>
            </a:extLst>
          </a:blip>
          <a:srcRect t="16765" b="16767"/>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3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a:extLst>
              <a:ext uri="{FF2B5EF4-FFF2-40B4-BE49-F238E27FC236}">
                <a16:creationId xmlns:a16="http://schemas.microsoft.com/office/drawing/2014/main" id="{A5CCF368-B35F-B911-0E63-232D8D40C5CF}"/>
              </a:ext>
            </a:extLst>
          </p:cNvPr>
          <p:cNvSpPr>
            <a:spLocks noGrp="1"/>
          </p:cNvSpPr>
          <p:nvPr>
            <p:ph idx="1"/>
          </p:nvPr>
        </p:nvSpPr>
        <p:spPr>
          <a:xfrm>
            <a:off x="4654294" y="4777739"/>
            <a:ext cx="6897626" cy="1399223"/>
          </a:xfrm>
        </p:spPr>
        <p:txBody>
          <a:bodyPr anchor="ctr">
            <a:normAutofit/>
          </a:bodyPr>
          <a:lstStyle/>
          <a:p>
            <a:pPr marL="0" indent="0">
              <a:buNone/>
            </a:pPr>
            <a:r>
              <a:rPr lang="pt-BR" sz="2200" kern="0" dirty="0">
                <a:effectLst/>
                <a:latin typeface="Calibri" panose="020F0502020204030204" pitchFamily="34" charset="0"/>
                <a:ea typeface="Times New Roman" panose="02020603050405020304" pitchFamily="18" charset="0"/>
              </a:rPr>
              <a:t>O seminário </a:t>
            </a:r>
            <a:r>
              <a:rPr lang="pt-BR" sz="2200" b="1" kern="0" dirty="0">
                <a:effectLst/>
                <a:latin typeface="Calibri" panose="020F0502020204030204" pitchFamily="34" charset="0"/>
                <a:ea typeface="Times New Roman" panose="02020603050405020304" pitchFamily="18" charset="0"/>
              </a:rPr>
              <a:t>Justiça e Litigância Climática</a:t>
            </a:r>
            <a:r>
              <a:rPr lang="pt-BR" sz="2200" kern="0" dirty="0">
                <a:effectLst/>
                <a:latin typeface="Calibri" panose="020F0502020204030204" pitchFamily="34" charset="0"/>
                <a:ea typeface="Times New Roman" panose="02020603050405020304" pitchFamily="18" charset="0"/>
              </a:rPr>
              <a:t> problematizou o conceito de justiça climática que vem sendo desenvolvido a partir das propostas do Norte Global.</a:t>
            </a:r>
            <a:endParaRPr lang="en-US" sz="2200" dirty="0"/>
          </a:p>
        </p:txBody>
      </p:sp>
    </p:spTree>
    <p:extLst>
      <p:ext uri="{BB962C8B-B14F-4D97-AF65-F5344CB8AC3E}">
        <p14:creationId xmlns:p14="http://schemas.microsoft.com/office/powerpoint/2010/main" val="422447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575A102-D95D-4D6E-8F1B-49EED0AE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79986BA-72F6-0885-FAC6-9C11DF93D64C}"/>
              </a:ext>
            </a:extLst>
          </p:cNvPr>
          <p:cNvSpPr>
            <a:spLocks noGrp="1"/>
          </p:cNvSpPr>
          <p:nvPr>
            <p:ph type="title"/>
          </p:nvPr>
        </p:nvSpPr>
        <p:spPr>
          <a:xfrm>
            <a:off x="793159" y="1377146"/>
            <a:ext cx="4076460" cy="3626217"/>
          </a:xfrm>
        </p:spPr>
        <p:txBody>
          <a:bodyPr vert="horz" lIns="91440" tIns="45720" rIns="91440" bIns="45720" rtlCol="0" anchor="b">
            <a:normAutofit/>
          </a:bodyPr>
          <a:lstStyle/>
          <a:p>
            <a:pPr algn="r"/>
            <a:r>
              <a:rPr lang="en-US" sz="3200" b="1" kern="1200">
                <a:solidFill>
                  <a:srgbClr val="FFFFFF"/>
                </a:solidFill>
                <a:effectLst/>
                <a:latin typeface="+mj-lt"/>
                <a:ea typeface="+mj-ea"/>
                <a:cs typeface="+mj-cs"/>
              </a:rPr>
              <a:t>A 27ª Conferência das Nações Unidas sobre Mudanças Climáticas sob a perspectiva dos movimentos sociais e povos originários</a:t>
            </a:r>
            <a:endParaRPr lang="en-US" sz="3200" kern="1200">
              <a:solidFill>
                <a:srgbClr val="FFFFFF"/>
              </a:solidFill>
              <a:latin typeface="+mj-lt"/>
              <a:ea typeface="+mj-ea"/>
              <a:cs typeface="+mj-cs"/>
            </a:endParaRPr>
          </a:p>
        </p:txBody>
      </p:sp>
      <p:pic>
        <p:nvPicPr>
          <p:cNvPr id="4" name="Content Placeholder 7" descr="A group of people sitting at a table&#10;&#10;Description automatically generated with medium confidence">
            <a:extLst>
              <a:ext uri="{FF2B5EF4-FFF2-40B4-BE49-F238E27FC236}">
                <a16:creationId xmlns:a16="http://schemas.microsoft.com/office/drawing/2014/main" id="{ED7E85A0-0B62-C80A-CA6C-2DA593575BD2}"/>
              </a:ext>
            </a:extLst>
          </p:cNvPr>
          <p:cNvPicPr>
            <a:picLocks noGrp="1" noChangeAspect="1"/>
          </p:cNvPicPr>
          <p:nvPr>
            <p:ph idx="1"/>
          </p:nvPr>
        </p:nvPicPr>
        <p:blipFill rotWithShape="1">
          <a:blip r:embed="rId2">
            <a:alphaModFix/>
          </a:blip>
          <a:srcRect l="25187" r="2" b="2"/>
          <a:stretch/>
        </p:blipFill>
        <p:spPr>
          <a:xfrm>
            <a:off x="5457027" y="1069749"/>
            <a:ext cx="6194967" cy="4657869"/>
          </a:xfrm>
          <a:prstGeom prst="rect">
            <a:avLst/>
          </a:prstGeom>
        </p:spPr>
      </p:pic>
      <p:grpSp>
        <p:nvGrpSpPr>
          <p:cNvPr id="13" name="Group 12">
            <a:extLst>
              <a:ext uri="{FF2B5EF4-FFF2-40B4-BE49-F238E27FC236}">
                <a16:creationId xmlns:a16="http://schemas.microsoft.com/office/drawing/2014/main" id="{CF0FFF1F-79B6-4A13-A464-070CD6F89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2198" y="814999"/>
            <a:ext cx="465458" cy="581435"/>
            <a:chOff x="10942198" y="814999"/>
            <a:chExt cx="465458" cy="581435"/>
          </a:xfrm>
          <a:solidFill>
            <a:srgbClr val="FFFFFF"/>
          </a:solidFill>
        </p:grpSpPr>
        <p:sp>
          <p:nvSpPr>
            <p:cNvPr id="14"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6"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1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70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20282A-AF64-64CE-B41A-ED7C36D29AD6}"/>
              </a:ext>
            </a:extLst>
          </p:cNvPr>
          <p:cNvSpPr>
            <a:spLocks noGrp="1"/>
          </p:cNvSpPr>
          <p:nvPr>
            <p:ph type="title"/>
          </p:nvPr>
        </p:nvSpPr>
        <p:spPr>
          <a:xfrm>
            <a:off x="686834" y="1153572"/>
            <a:ext cx="3200400" cy="4461163"/>
          </a:xfrm>
        </p:spPr>
        <p:txBody>
          <a:bodyPr>
            <a:normAutofit/>
          </a:bodyPr>
          <a:lstStyle/>
          <a:p>
            <a:r>
              <a:rPr lang="pt-BR">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Juliana Kerexu, Cacique da Aldeia Tekoa Takuaty</a:t>
            </a:r>
            <a:endParaRPr lang="pt-BR">
              <a:solidFill>
                <a:srgbClr val="FFFFFF"/>
              </a:solidFill>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68718B7-00EE-F288-09FC-0F5EAF140D52}"/>
              </a:ext>
            </a:extLst>
          </p:cNvPr>
          <p:cNvSpPr>
            <a:spLocks noGrp="1"/>
          </p:cNvSpPr>
          <p:nvPr>
            <p:ph idx="1"/>
          </p:nvPr>
        </p:nvSpPr>
        <p:spPr>
          <a:xfrm>
            <a:off x="4447308" y="591344"/>
            <a:ext cx="6906491" cy="5585619"/>
          </a:xfrm>
        </p:spPr>
        <p:txBody>
          <a:bodyPr anchor="ctr">
            <a:normAutofit/>
          </a:bodyPr>
          <a:lstStyle/>
          <a:p>
            <a:pPr marL="0" indent="0">
              <a:buNone/>
            </a:pP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“Então assim, enquanto não houver essa abertura para que quem de fato precisa ouvir, quem de fato precisa enxergar, que os povos que estão sendo massacrados todos os dias, né, que são os mais impactados; enquanto eles não nos enxergam como essas pessoas que tem que estar ali sendo protegidos, porque somos nós que estamos protegendo todo esse bioma, toda essa biodiversidade, que muitos têm orgulho de falar do nosso país; enquanto a gente não dá essa importância, a gente não terá um planeta saudável”</a:t>
            </a:r>
            <a:endParaRPr lang="pt-BR" dirty="0"/>
          </a:p>
        </p:txBody>
      </p:sp>
    </p:spTree>
    <p:extLst>
      <p:ext uri="{BB962C8B-B14F-4D97-AF65-F5344CB8AC3E}">
        <p14:creationId xmlns:p14="http://schemas.microsoft.com/office/powerpoint/2010/main" val="128754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CFDEFB-83A4-A956-DED6-7E0ABE0FB68D}"/>
              </a:ext>
            </a:extLst>
          </p:cNvPr>
          <p:cNvSpPr>
            <a:spLocks noGrp="1"/>
          </p:cNvSpPr>
          <p:nvPr>
            <p:ph type="title"/>
          </p:nvPr>
        </p:nvSpPr>
        <p:spPr>
          <a:xfrm>
            <a:off x="686834" y="1153572"/>
            <a:ext cx="3200400" cy="4461163"/>
          </a:xfrm>
        </p:spPr>
        <p:txBody>
          <a:bodyPr>
            <a:normAutofit/>
          </a:bodyPr>
          <a:lstStyle/>
          <a:p>
            <a:pPr>
              <a:lnSpc>
                <a:spcPct val="90000"/>
              </a:lnSpc>
            </a:pPr>
            <a:r>
              <a:rPr lang="pt-BR" sz="3700" b="1" dirty="0">
                <a:solidFill>
                  <a:srgbClr val="FFFFFF"/>
                </a:solidFill>
                <a:effectLst/>
                <a:latin typeface="Times New Roman" panose="02020603050405020304" pitchFamily="18" charset="0"/>
                <a:ea typeface="Times New Roman" panose="02020603050405020304" pitchFamily="18" charset="0"/>
              </a:rPr>
              <a:t>Resistências das mulheres do campo, das águas e das florestas frente às mudanças climáticas </a:t>
            </a:r>
            <a:endParaRPr lang="pt-BR"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94F685-2E9E-386D-C156-7516D9D63EA9}"/>
              </a:ext>
            </a:extLst>
          </p:cNvPr>
          <p:cNvSpPr>
            <a:spLocks noGrp="1"/>
          </p:cNvSpPr>
          <p:nvPr>
            <p:ph idx="1"/>
          </p:nvPr>
        </p:nvSpPr>
        <p:spPr>
          <a:xfrm>
            <a:off x="4167272" y="591344"/>
            <a:ext cx="7815178" cy="5585619"/>
          </a:xfrm>
        </p:spPr>
        <p:txBody>
          <a:bodyPr anchor="ctr">
            <a:normAutofit/>
          </a:bodyPr>
          <a:lstStyle/>
          <a:p>
            <a:r>
              <a:rPr lang="pt-BR" sz="1800" dirty="0">
                <a:effectLst/>
                <a:latin typeface="Aharoni" panose="02010803020104030203" pitchFamily="2" charset="-79"/>
                <a:ea typeface="Times New Roman" panose="02020603050405020304" pitchFamily="18" charset="0"/>
                <a:cs typeface="Aharoni" panose="02010803020104030203" pitchFamily="2" charset="-79"/>
              </a:rPr>
              <a:t>Um ponto em comum mencionado pelas representantes dos movimentos sociais envolve a </a:t>
            </a:r>
            <a:r>
              <a:rPr lang="pt-BR" sz="18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falta de políticas públicas que apoiem as comunidades</a:t>
            </a:r>
            <a:r>
              <a:rPr lang="pt-BR" sz="1800" dirty="0">
                <a:effectLst/>
                <a:latin typeface="Aharoni" panose="02010803020104030203" pitchFamily="2" charset="-79"/>
                <a:ea typeface="Times New Roman" panose="02020603050405020304" pitchFamily="18" charset="0"/>
                <a:cs typeface="Aharoni" panose="02010803020104030203" pitchFamily="2" charset="-79"/>
              </a:rPr>
              <a:t>, que as tornem visíveis para o Estado. </a:t>
            </a:r>
          </a:p>
          <a:p>
            <a:endParaRPr lang="pt-BR" sz="1800" dirty="0">
              <a:latin typeface="Aharoni" panose="02010803020104030203" pitchFamily="2" charset="-79"/>
              <a:cs typeface="Aharoni" panose="02010803020104030203" pitchFamily="2" charset="-79"/>
            </a:endParaRPr>
          </a:p>
          <a:p>
            <a:r>
              <a:rPr lang="pt-BR" sz="1800" dirty="0">
                <a:effectLst/>
                <a:latin typeface="Aharoni" panose="02010803020104030203" pitchFamily="2" charset="-79"/>
                <a:ea typeface="Times New Roman" panose="02020603050405020304" pitchFamily="18" charset="0"/>
                <a:cs typeface="Aharoni" panose="02010803020104030203" pitchFamily="2" charset="-79"/>
              </a:rPr>
              <a:t>Os </a:t>
            </a:r>
            <a:r>
              <a:rPr lang="pt-BR" sz="18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territórios que mais sofrem com os impactos, são aqueles ocupados por populações historicamente invisibilizadas, territórios descritos como “territórios de sacrifício para acumulação de capital</a:t>
            </a:r>
            <a:r>
              <a:rPr lang="pt-BR" sz="1800" dirty="0">
                <a:effectLst/>
                <a:latin typeface="Aharoni" panose="02010803020104030203" pitchFamily="2" charset="-79"/>
                <a:ea typeface="Times New Roman" panose="02020603050405020304" pitchFamily="18" charset="0"/>
                <a:cs typeface="Aharoni" panose="02010803020104030203" pitchFamily="2" charset="-79"/>
              </a:rPr>
              <a:t>”, que envolvem a necessidade de políticas públicas que acolham essas populações.</a:t>
            </a:r>
          </a:p>
          <a:p>
            <a:pPr marL="0" indent="0">
              <a:buNone/>
            </a:pPr>
            <a:endParaRPr lang="pt-BR" sz="1800" dirty="0">
              <a:effectLst/>
              <a:latin typeface="Aharoni" panose="02010803020104030203" pitchFamily="2" charset="-79"/>
              <a:ea typeface="Times New Roman" panose="02020603050405020304" pitchFamily="18" charset="0"/>
              <a:cs typeface="Aharoni" panose="02010803020104030203" pitchFamily="2" charset="-79"/>
            </a:endParaRPr>
          </a:p>
          <a:p>
            <a:r>
              <a:rPr lang="pt-BR" sz="1800" dirty="0">
                <a:effectLst/>
                <a:latin typeface="Aharoni" panose="02010803020104030203" pitchFamily="2" charset="-79"/>
                <a:ea typeface="Calibri" panose="020F0502020204030204" pitchFamily="34" charset="0"/>
                <a:cs typeface="Aharoni" panose="02010803020104030203" pitchFamily="2" charset="-79"/>
              </a:rPr>
              <a:t>Abandono das comunidades tradicionais pelo Estado .</a:t>
            </a:r>
            <a:endParaRPr lang="pt-BR"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95979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5711</TotalTime>
  <Words>1228</Words>
  <Application>Microsoft Macintosh PowerPoint</Application>
  <PresentationFormat>Widescreen</PresentationFormat>
  <Paragraphs>67</Paragraphs>
  <Slides>20</Slides>
  <Notes>0</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20</vt:i4>
      </vt:variant>
    </vt:vector>
  </HeadingPairs>
  <TitlesOfParts>
    <vt:vector size="29" baseType="lpstr">
      <vt:lpstr>Aharoni</vt:lpstr>
      <vt:lpstr>Algerian</vt:lpstr>
      <vt:lpstr>Arial</vt:lpstr>
      <vt:lpstr>Britannic Bold</vt:lpstr>
      <vt:lpstr>Calibri</vt:lpstr>
      <vt:lpstr>Calibri Light</vt:lpstr>
      <vt:lpstr>Times New Roman</vt:lpstr>
      <vt:lpstr>Office Theme</vt:lpstr>
      <vt:lpstr>Tema do Office</vt:lpstr>
      <vt:lpstr>Transformando Universidades para um Clima em Mudança  - Climate U     Pesquisa-Ação Participativa: emergência climática e sua relação com educação, direito, saúde pública e meio ambiente </vt:lpstr>
      <vt:lpstr>Grupo de Pesquisa do Climate U - UFPR </vt:lpstr>
      <vt:lpstr> Parcerias na Pesquisa-Ação Participativa  </vt:lpstr>
      <vt:lpstr>O debate da emergência climática e sua relação com as violações de direitos e experiências de resistência. </vt:lpstr>
      <vt:lpstr>Apresentação do PowerPoint</vt:lpstr>
      <vt:lpstr>JUSTIÇA E LIGITÂNCIA CLIMÁTICA</vt:lpstr>
      <vt:lpstr>A 27ª Conferência das Nações Unidas sobre Mudanças Climáticas sob a perspectiva dos movimentos sociais e povos originários</vt:lpstr>
      <vt:lpstr>Juliana Kerexu, Cacique da Aldeia Tekoa Takuaty</vt:lpstr>
      <vt:lpstr>Resistências das mulheres do campo, das águas e das florestas frente às mudanças climáticas </vt:lpstr>
      <vt:lpstr>Resistências das mulheres do campo, das águas e das florestas frente às mudanças climáticas </vt:lpstr>
      <vt:lpstr>Resistências das mulheres do campo, das águas e das florestas frente às mudanças climáticas </vt:lpstr>
      <vt:lpstr>Resistências das mulheres do campo, das águas e das florestas frente às mudanças climáticas </vt:lpstr>
      <vt:lpstr>A agroecologia como estratégia de resistência frente à questão climática </vt:lpstr>
      <vt:lpstr>A partir de experiências históricas com a sustentabilidade da vida, na luta pela terra, na luta pela igualdade de gênero, as mulheres do campo, das águas e das florestas constróem uma epistemologia feminista, e nela re-conceitualizam a agroecologia, a partir de uma ética do cuidado da vida. </vt:lpstr>
      <vt:lpstr>Apresentação do PowerPoint</vt:lpstr>
      <vt:lpstr>Ações nas comunidades envolvidas no Projeto </vt:lpstr>
      <vt:lpstr>Apresentação do PowerPoint</vt:lpstr>
      <vt:lpstr>Apresentação do PowerPoint</vt:lpstr>
      <vt:lpstr> Inclusão da temática das mudanças climáticas no currículo da Pós-graduação (mestrado e doutorado) da UFPR.  </vt:lpstr>
      <vt:lpstr> Impactos das ações da Universidade com a Justiça climática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Fatima Schwendler</dc:creator>
  <cp:lastModifiedBy>Microsoft Office User</cp:lastModifiedBy>
  <cp:revision>24</cp:revision>
  <dcterms:created xsi:type="dcterms:W3CDTF">2021-03-22T18:32:33Z</dcterms:created>
  <dcterms:modified xsi:type="dcterms:W3CDTF">2023-06-16T11:20:55Z</dcterms:modified>
</cp:coreProperties>
</file>